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768" r:id="rId2"/>
    <p:sldId id="756" r:id="rId3"/>
    <p:sldId id="758" r:id="rId4"/>
    <p:sldId id="759" r:id="rId5"/>
    <p:sldId id="757" r:id="rId6"/>
    <p:sldId id="765" r:id="rId7"/>
    <p:sldId id="719" r:id="rId8"/>
    <p:sldId id="739" r:id="rId9"/>
    <p:sldId id="740" r:id="rId10"/>
    <p:sldId id="732" r:id="rId11"/>
    <p:sldId id="730" r:id="rId12"/>
    <p:sldId id="736" r:id="rId13"/>
    <p:sldId id="741" r:id="rId14"/>
    <p:sldId id="742" r:id="rId15"/>
    <p:sldId id="743" r:id="rId16"/>
    <p:sldId id="733" r:id="rId17"/>
    <p:sldId id="755" r:id="rId18"/>
    <p:sldId id="751" r:id="rId19"/>
    <p:sldId id="767" r:id="rId20"/>
    <p:sldId id="750" r:id="rId21"/>
    <p:sldId id="745" r:id="rId22"/>
    <p:sldId id="746" r:id="rId23"/>
    <p:sldId id="753" r:id="rId24"/>
    <p:sldId id="752" r:id="rId25"/>
    <p:sldId id="754" r:id="rId26"/>
    <p:sldId id="747" r:id="rId27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70C0"/>
    <a:srgbClr val="99CCFF"/>
    <a:srgbClr val="6ABCC2"/>
    <a:srgbClr val="DCF0F0"/>
    <a:srgbClr val="33CC33"/>
    <a:srgbClr val="FFFF66"/>
    <a:srgbClr val="99FFCC"/>
    <a:srgbClr val="FF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 autoAdjust="0"/>
    <p:restoredTop sz="92908" autoAdjust="0"/>
  </p:normalViewPr>
  <p:slideViewPr>
    <p:cSldViewPr snapToGrid="0">
      <p:cViewPr varScale="1">
        <p:scale>
          <a:sx n="154" d="100"/>
          <a:sy n="154" d="100"/>
        </p:scale>
        <p:origin x="156" y="1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05" tIns="48403" rIns="96805" bIns="48403" numCol="1" anchor="t" anchorCtr="0" compatLnSpc="1">
            <a:prstTxWarp prst="textNoShape">
              <a:avLst/>
            </a:prstTxWarp>
          </a:bodyPr>
          <a:lstStyle>
            <a:lvl1pPr algn="l" defTabSz="9683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05" tIns="48403" rIns="96805" bIns="48403" numCol="1" anchor="t" anchorCtr="0" compatLnSpc="1">
            <a:prstTxWarp prst="textNoShape">
              <a:avLst/>
            </a:prstTxWarp>
          </a:bodyPr>
          <a:lstStyle>
            <a:lvl1pPr algn="r" defTabSz="9683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05" tIns="48403" rIns="96805" bIns="48403" numCol="1" anchor="b" anchorCtr="0" compatLnSpc="1">
            <a:prstTxWarp prst="textNoShape">
              <a:avLst/>
            </a:prstTxWarp>
          </a:bodyPr>
          <a:lstStyle>
            <a:lvl1pPr algn="l" defTabSz="9683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05" tIns="48403" rIns="96805" bIns="48403" numCol="1" anchor="b" anchorCtr="0" compatLnSpc="1">
            <a:prstTxWarp prst="textNoShape">
              <a:avLst/>
            </a:prstTxWarp>
          </a:bodyPr>
          <a:lstStyle>
            <a:lvl1pPr algn="r" defTabSz="96837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3E50A5A-B9BA-4554-9E66-8BF59B7EC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1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924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06" tIns="47503" rIns="95006" bIns="47503" numCol="1" anchor="ctr" anchorCtr="0" compatLnSpc="1">
            <a:prstTxWarp prst="textNoShape">
              <a:avLst/>
            </a:prstTxWarp>
          </a:bodyPr>
          <a:lstStyle>
            <a:lvl1pPr algn="l" defTabSz="94932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9725" y="0"/>
            <a:ext cx="31924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06" tIns="47503" rIns="95006" bIns="47503" numCol="1" anchor="ctr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7613" y="708025"/>
            <a:ext cx="4827587" cy="3621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7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63" y="4564063"/>
            <a:ext cx="5346700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06" tIns="47503" rIns="95006" bIns="475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7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9713"/>
            <a:ext cx="31924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l" defTabSz="94932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7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9725" y="9129713"/>
            <a:ext cx="31924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45856C5-879B-4184-8692-122AAFB07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41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61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497B3-F09B-47C6-A6D3-B508E6D00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8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2FED-9652-4568-A727-F126E2504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4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3C140-3190-4777-88F9-6A14D05BB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11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6A783-E8DE-46EF-9E72-6998036F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7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CF17-F5B5-4C53-A829-84A8F25B8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3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9A977-2703-42E0-AACF-9240210E9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3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9984-1F48-42CE-A799-AAB6CD74A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2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E8C7A-9AD9-4375-83CF-63BA88762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4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111C-22A0-43C7-B307-315E532B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17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F677C-8466-48DF-ABD7-18DF18B47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5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90D0-CFF5-4A46-8655-29692A46F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7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A6E41-4E29-4CE9-B287-EBFE67A51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8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B6D185FD-2B72-4990-BAB2-9289CA7D8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208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2086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lr>
          <a:srgbClr val="FF9900"/>
        </a:buClr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•"/>
        <a:defRPr sz="240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–"/>
        <a:defRPr sz="2000">
          <a:solidFill>
            <a:schemeClr val="tx1">
              <a:lumMod val="65000"/>
              <a:lumOff val="35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»"/>
        <a:defRPr sz="2000">
          <a:solidFill>
            <a:schemeClr val="bg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5000"/>
        </a:lnSpc>
        <a:spcBef>
          <a:spcPct val="4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600200"/>
          </a:xfrm>
        </p:spPr>
        <p:txBody>
          <a:bodyPr/>
          <a:lstStyle/>
          <a:p>
            <a:r>
              <a:rPr lang="en-US" dirty="0" smtClean="0">
                <a:solidFill>
                  <a:srgbClr val="003399"/>
                </a:solidFill>
              </a:rPr>
              <a:t>Indexing FASTA and PEFF files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Luis Mendoza</a:t>
            </a:r>
            <a:endParaRPr lang="en-US" sz="2800" dirty="0" smtClean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525" y="5746012"/>
            <a:ext cx="2667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4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New Indexing Tool :: </a:t>
            </a:r>
            <a:r>
              <a:rPr lang="en-US" sz="3600" dirty="0" err="1" smtClean="0"/>
              <a:t>indexPEFF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008" y="1325364"/>
            <a:ext cx="836023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--------------------------------------------------------------------------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Program</a:t>
            </a:r>
            <a:r>
              <a:rPr lang="en-US" sz="1400" dirty="0">
                <a:latin typeface="Lucida Console" panose="020B0609040504020204" pitchFamily="49" charset="0"/>
              </a:rPr>
              <a:t>:    ./</a:t>
            </a:r>
            <a:r>
              <a:rPr lang="en-US" sz="1400" dirty="0" smtClean="0">
                <a:latin typeface="Lucida Console" panose="020B0609040504020204" pitchFamily="49" charset="0"/>
              </a:rPr>
              <a:t>indexPEFF.pl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Purpose</a:t>
            </a:r>
            <a:r>
              <a:rPr lang="en-US" sz="1400" dirty="0">
                <a:latin typeface="Lucida Console" panose="020B0609040504020204" pitchFamily="49" charset="0"/>
              </a:rPr>
              <a:t>:    Generates protein sequence index file by use of segments, </a:t>
            </a:r>
            <a:r>
              <a:rPr lang="en-US" sz="1400" dirty="0" smtClean="0">
                <a:latin typeface="Lucida Console" panose="020B0609040504020204" pitchFamily="49" charset="0"/>
              </a:rPr>
              <a:t>for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use in mapping observed peptide sequences to all proteins</a:t>
            </a:r>
            <a:r>
              <a:rPr lang="en-US" sz="1400" dirty="0" smtClean="0">
                <a:latin typeface="Lucida Console" panose="020B0609040504020204" pitchFamily="49" charset="0"/>
              </a:rPr>
              <a:t>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Works with any protein file in FASTA format, including PEFF</a:t>
            </a:r>
            <a:r>
              <a:rPr lang="en-US" sz="1400" dirty="0" smtClean="0">
                <a:latin typeface="Lucida Console" panose="020B0609040504020204" pitchFamily="49" charset="0"/>
              </a:rPr>
              <a:t>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Usage</a:t>
            </a:r>
            <a:r>
              <a:rPr lang="en-US" sz="1400" dirty="0">
                <a:latin typeface="Lucida Console" panose="020B0609040504020204" pitchFamily="49" charset="0"/>
              </a:rPr>
              <a:t>:      ./indexPEFF.pl [options] </a:t>
            </a:r>
            <a:r>
              <a:rPr lang="en-US" sz="1400" dirty="0" smtClean="0">
                <a:latin typeface="Lucida Console" panose="020B0609040504020204" pitchFamily="49" charset="0"/>
              </a:rPr>
              <a:t>&lt;</a:t>
            </a:r>
            <a:r>
              <a:rPr lang="en-US" sz="1400" dirty="0" err="1" smtClean="0">
                <a:latin typeface="Lucida Console" panose="020B0609040504020204" pitchFamily="49" charset="0"/>
              </a:rPr>
              <a:t>fasta_file</a:t>
            </a:r>
            <a:r>
              <a:rPr lang="en-US" sz="1400" dirty="0" smtClean="0">
                <a:latin typeface="Lucida Console" panose="020B0609040504020204" pitchFamily="49" charset="0"/>
              </a:rPr>
              <a:t>&gt;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Generates</a:t>
            </a:r>
            <a:r>
              <a:rPr lang="en-US" sz="1400" dirty="0">
                <a:latin typeface="Lucida Console" panose="020B0609040504020204" pitchFamily="49" charset="0"/>
              </a:rPr>
              <a:t>:  </a:t>
            </a:r>
            <a:r>
              <a:rPr lang="en-US" sz="1400" dirty="0" smtClean="0">
                <a:latin typeface="Lucida Console" panose="020B0609040504020204" pitchFamily="49" charset="0"/>
              </a:rPr>
              <a:t>&lt;</a:t>
            </a:r>
            <a:r>
              <a:rPr lang="en-US" sz="1400" dirty="0" err="1" smtClean="0">
                <a:latin typeface="Lucida Console" panose="020B0609040504020204" pitchFamily="49" charset="0"/>
              </a:rPr>
              <a:t>fasta_file</a:t>
            </a:r>
            <a:r>
              <a:rPr lang="en-US" sz="1400" dirty="0">
                <a:latin typeface="Lucida Console" panose="020B0609040504020204" pitchFamily="49" charset="0"/>
              </a:rPr>
              <a:t>&gt;.</a:t>
            </a:r>
            <a:r>
              <a:rPr lang="en-US" sz="1400" dirty="0" err="1" smtClean="0">
                <a:latin typeface="Lucida Console" panose="020B0609040504020204" pitchFamily="49" charset="0"/>
              </a:rPr>
              <a:t>pep.idx</a:t>
            </a:r>
            <a:endParaRPr lang="en-US" sz="14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Options: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-s &lt;length&gt;  segment size, in number of </a:t>
            </a:r>
            <a:r>
              <a:rPr lang="en-US" sz="1400" dirty="0" err="1">
                <a:latin typeface="Lucida Console" panose="020B0609040504020204" pitchFamily="49" charset="0"/>
              </a:rPr>
              <a:t>aminoacids</a:t>
            </a:r>
            <a:r>
              <a:rPr lang="en-US" sz="1400" dirty="0">
                <a:latin typeface="Lucida Console" panose="020B0609040504020204" pitchFamily="49" charset="0"/>
              </a:rPr>
              <a:t> [default=5</a:t>
            </a:r>
            <a:r>
              <a:rPr lang="en-US" sz="1400" dirty="0" smtClean="0">
                <a:latin typeface="Lucida Console" panose="020B0609040504020204" pitchFamily="49" charset="0"/>
              </a:rPr>
              <a:t>]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-V           do not use PEFF variants [</a:t>
            </a:r>
            <a:r>
              <a:rPr lang="en-US" sz="1400" dirty="0" err="1">
                <a:latin typeface="Lucida Console" panose="020B0609040504020204" pitchFamily="49" charset="0"/>
              </a:rPr>
              <a:t>default:use</a:t>
            </a:r>
            <a:r>
              <a:rPr lang="en-US" sz="1400" dirty="0">
                <a:latin typeface="Lucida Console" panose="020B0609040504020204" pitchFamily="49" charset="0"/>
              </a:rPr>
              <a:t> them</a:t>
            </a:r>
            <a:r>
              <a:rPr lang="en-US" sz="1400" dirty="0" smtClean="0">
                <a:latin typeface="Lucida Console" panose="020B0609040504020204" pitchFamily="49" charset="0"/>
              </a:rPr>
              <a:t>]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-f           force overwriting of index file, if </a:t>
            </a:r>
            <a:r>
              <a:rPr lang="en-US" sz="1400" dirty="0" smtClean="0">
                <a:latin typeface="Lucida Console" panose="020B0609040504020204" pitchFamily="49" charset="0"/>
              </a:rPr>
              <a:t>exists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-I           do NOT convert I-&gt;</a:t>
            </a:r>
            <a:r>
              <a:rPr lang="en-US" sz="1400" dirty="0" smtClean="0">
                <a:latin typeface="Lucida Console" panose="020B0609040504020204" pitchFamily="49" charset="0"/>
              </a:rPr>
              <a:t>L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-A           do not generate all possible keys in </a:t>
            </a:r>
            <a:r>
              <a:rPr lang="en-US" sz="1400" dirty="0" smtClean="0">
                <a:latin typeface="Lucida Console" panose="020B0609040504020204" pitchFamily="49" charset="0"/>
              </a:rPr>
              <a:t>index</a:t>
            </a:r>
          </a:p>
          <a:p>
            <a:pPr algn="l"/>
            <a:r>
              <a:rPr lang="en-US" sz="1400" dirty="0"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latin typeface="Lucida Console" panose="020B0609040504020204" pitchFamily="49" charset="0"/>
              </a:rPr>
              <a:t>                        </a:t>
            </a:r>
            <a:r>
              <a:rPr lang="en-US" sz="1400" dirty="0">
                <a:latin typeface="Lucida Console" panose="020B0609040504020204" pitchFamily="49" charset="0"/>
              </a:rPr>
              <a:t>(not recommended for large files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For </a:t>
            </a:r>
            <a:r>
              <a:rPr lang="en-US" sz="1400" dirty="0">
                <a:latin typeface="Lucida Console" panose="020B0609040504020204" pitchFamily="49" charset="0"/>
              </a:rPr>
              <a:t>Developers</a:t>
            </a:r>
            <a:r>
              <a:rPr lang="en-US" sz="1400" dirty="0" smtClean="0"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-D           print debug </a:t>
            </a:r>
            <a:r>
              <a:rPr lang="en-US" sz="1400" dirty="0" smtClean="0">
                <a:latin typeface="Lucida Console" panose="020B0609040504020204" pitchFamily="49" charset="0"/>
              </a:rPr>
              <a:t>information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--------------------------------------------------------------------------</a:t>
            </a:r>
            <a:endParaRPr lang="en-US" sz="1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Index File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7010" y="1441664"/>
            <a:ext cx="50345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/>
              <a:t>Structure:</a:t>
            </a:r>
          </a:p>
          <a:p>
            <a:pPr algn="l"/>
            <a:endParaRPr lang="en-US" sz="2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Header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Segments Offset (meta-index)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Protein Aliases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Segment Index</a:t>
            </a:r>
          </a:p>
        </p:txBody>
      </p:sp>
    </p:spTree>
    <p:extLst>
      <p:ext uri="{BB962C8B-B14F-4D97-AF65-F5344CB8AC3E}">
        <p14:creationId xmlns:p14="http://schemas.microsoft.com/office/powerpoint/2010/main" val="16276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Index File :: Header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37983"/>
            <a:ext cx="2726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Header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offset (meta-index)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Protein Aliases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Index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513" y="1266858"/>
            <a:ext cx="2704689" cy="236428"/>
          </a:xfrm>
          <a:prstGeom prst="roundRect">
            <a:avLst/>
          </a:prstGeom>
          <a:solidFill>
            <a:srgbClr val="0070C0">
              <a:alpha val="4470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1" y="2409876"/>
            <a:ext cx="8725988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Lucida Console" panose="020B0609040504020204" pitchFamily="49" charset="0"/>
              </a:rPr>
              <a:t># Index generated by ./indexPEFF.pl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Date=Fri Jan 12 19:50:51 2018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OriginalFile</a:t>
            </a:r>
            <a:r>
              <a:rPr lang="en-US" sz="2000" dirty="0">
                <a:latin typeface="Lucida Console" panose="020B0609040504020204" pitchFamily="49" charset="0"/>
              </a:rPr>
              <a:t>=nextprot_all_updatedTo1.0h.peff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AASub</a:t>
            </a:r>
            <a:r>
              <a:rPr lang="en-US" sz="2000" dirty="0">
                <a:latin typeface="Lucida Console" panose="020B0609040504020204" pitchFamily="49" charset="0"/>
              </a:rPr>
              <a:t>=I-&gt;L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KeyLength</a:t>
            </a:r>
            <a:r>
              <a:rPr lang="en-US" sz="2000" dirty="0">
                <a:latin typeface="Lucida Console" panose="020B0609040504020204" pitchFamily="49" charset="0"/>
              </a:rPr>
              <a:t>=5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PEFFVariants</a:t>
            </a:r>
            <a:r>
              <a:rPr lang="en-US" sz="2000" dirty="0"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latin typeface="Lucida Console" panose="020B0609040504020204" pitchFamily="49" charset="0"/>
              </a:rPr>
              <a:t>VariantSimple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NumProteins</a:t>
            </a:r>
            <a:r>
              <a:rPr lang="en-US" sz="2000" dirty="0">
                <a:latin typeface="Lucida Console" panose="020B0609040504020204" pitchFamily="49" charset="0"/>
              </a:rPr>
              <a:t>=42164</a:t>
            </a: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latin typeface="Lucida Console" panose="020B0609040504020204" pitchFamily="49" charset="0"/>
              </a:rPr>
              <a:t>NumSegments</a:t>
            </a:r>
            <a:r>
              <a:rPr lang="en-US" sz="2000" dirty="0">
                <a:latin typeface="Lucida Console" panose="020B0609040504020204" pitchFamily="49" charset="0"/>
              </a:rPr>
              <a:t>=2459702</a:t>
            </a:r>
          </a:p>
          <a:p>
            <a:pPr algn="l"/>
            <a:r>
              <a:rPr lang="en-US" sz="2000" dirty="0">
                <a:solidFill>
                  <a:schemeClr val="bg2"/>
                </a:solidFill>
                <a:latin typeface="Lucida Console" panose="020B0609040504020204" pitchFamily="49" charset="0"/>
              </a:rPr>
              <a:t># </a:t>
            </a:r>
            <a:r>
              <a:rPr lang="en-US" sz="2000" dirty="0" err="1">
                <a:solidFill>
                  <a:schemeClr val="bg2"/>
                </a:solidFill>
                <a:latin typeface="Lucida Console" panose="020B0609040504020204" pitchFamily="49" charset="0"/>
              </a:rPr>
              <a:t>BeginSegmentOffsets</a:t>
            </a:r>
            <a:endParaRPr lang="en-US" sz="2000" dirty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solidFill>
                  <a:schemeClr val="bg2"/>
                </a:solidFill>
                <a:latin typeface="Lucida Console" panose="020B0609040504020204" pitchFamily="49" charset="0"/>
              </a:rPr>
              <a:t>AA::0000965328</a:t>
            </a:r>
          </a:p>
          <a:p>
            <a:pPr algn="l"/>
            <a:r>
              <a:rPr lang="en-US" sz="2000" dirty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91840" y="1266858"/>
            <a:ext cx="5617029" cy="1015663"/>
          </a:xfrm>
          <a:prstGeom prst="rect">
            <a:avLst/>
          </a:prstGeom>
          <a:solidFill>
            <a:srgbClr val="0070C0">
              <a:alpha val="45098"/>
            </a:srgbClr>
          </a:solidFill>
          <a:ln w="76200" cap="rnd">
            <a:noFill/>
          </a:ln>
          <a:effectLst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General information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Segment size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Variants and subs used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62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Index File :: Segments Offset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13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37983"/>
            <a:ext cx="2726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Header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offset (meta-index)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Protein Aliases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Index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513" y="1488233"/>
            <a:ext cx="2704689" cy="236428"/>
          </a:xfrm>
          <a:prstGeom prst="roundRect">
            <a:avLst/>
          </a:prstGeom>
          <a:solidFill>
            <a:srgbClr val="0070C0">
              <a:alpha val="4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1" y="2409876"/>
            <a:ext cx="8725988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 smtClean="0">
                <a:latin typeface="Lucida Console" panose="020B0609040504020204" pitchFamily="49" charset="0"/>
              </a:rPr>
              <a:t>BeginSegmentOffsets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AA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0000965328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AC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0009652271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AD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0012957829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AE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0017719328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YV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1837716365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YW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1841061692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YY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1841991570</a:t>
            </a: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# </a:t>
            </a:r>
            <a:r>
              <a:rPr lang="en-US" sz="20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BeginProteins</a:t>
            </a:r>
            <a:endParaRPr lang="en-US" sz="20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39793</a:t>
            </a:r>
            <a:r>
              <a:rPr lang="en-US" sz="2000" dirty="0">
                <a:solidFill>
                  <a:schemeClr val="bg2"/>
                </a:solidFill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nxp:NX_A0A075B6H9-1</a:t>
            </a: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  <a:endParaRPr lang="en-US" sz="2000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9336" y="1266858"/>
            <a:ext cx="5809534" cy="1015663"/>
          </a:xfrm>
          <a:prstGeom prst="rect">
            <a:avLst/>
          </a:prstGeom>
          <a:solidFill>
            <a:srgbClr val="0070C0">
              <a:alpha val="45098"/>
            </a:srgbClr>
          </a:solidFill>
          <a:ln w="76200" cap="rnd">
            <a:noFill/>
          </a:ln>
          <a:effectLst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In-file byte offsets to landmark positions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Enables faster retrieval of segment entries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Especially beneficial for single-peptide lookups</a:t>
            </a:r>
          </a:p>
        </p:txBody>
      </p:sp>
    </p:spTree>
    <p:extLst>
      <p:ext uri="{BB962C8B-B14F-4D97-AF65-F5344CB8AC3E}">
        <p14:creationId xmlns:p14="http://schemas.microsoft.com/office/powerpoint/2010/main" val="21754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Index File :: Aliases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37983"/>
            <a:ext cx="2726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Header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offset (meta-index)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Protein Aliases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Index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513" y="1699983"/>
            <a:ext cx="2704689" cy="236428"/>
          </a:xfrm>
          <a:prstGeom prst="roundRect">
            <a:avLst/>
          </a:prstGeom>
          <a:solidFill>
            <a:srgbClr val="0070C0">
              <a:alpha val="4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1" y="2409876"/>
            <a:ext cx="8725988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Lucida Console" panose="020B0609040504020204" pitchFamily="49" charset="0"/>
              </a:rPr>
              <a:t># </a:t>
            </a:r>
            <a:r>
              <a:rPr lang="en-US" sz="2000" dirty="0" err="1" smtClean="0">
                <a:latin typeface="Lucida Console" panose="020B0609040504020204" pitchFamily="49" charset="0"/>
              </a:rPr>
              <a:t>BeginProteins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39793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nxp:NX_A0A075B6H9-1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39680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nxp:NX_A0A075B6I0-1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39742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nxp:NX_A0A075B6I1-1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39920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nxp:NX_A0A075B6I4-1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40029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nxp:NX_A0A075B6I9-1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32311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nxp:NX_W5XKT8-2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34284</a:t>
            </a:r>
            <a:r>
              <a:rPr lang="en-US" sz="2000" dirty="0">
                <a:latin typeface="Lucida Console" panose="020B0609040504020204" pitchFamily="49" charset="0"/>
              </a:rPr>
              <a:t>::</a:t>
            </a:r>
            <a:r>
              <a:rPr lang="en-US" sz="2000" dirty="0" smtClean="0">
                <a:latin typeface="Lucida Console" panose="020B0609040504020204" pitchFamily="49" charset="0"/>
              </a:rPr>
              <a:t>nxp:NX_W5XKT8-3</a:t>
            </a: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# </a:t>
            </a:r>
            <a:r>
              <a:rPr lang="en-US" sz="20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BeginIndex</a:t>
            </a:r>
            <a:endParaRPr lang="en-US" sz="2000" dirty="0" smtClean="0">
              <a:solidFill>
                <a:schemeClr val="bg2"/>
              </a:solidFill>
              <a:latin typeface="Lucida Console" panose="020B0609040504020204" pitchFamily="49" charset="0"/>
            </a:endParaRP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AAAAA</a:t>
            </a:r>
            <a:r>
              <a:rPr lang="en-US" sz="2000" dirty="0">
                <a:solidFill>
                  <a:schemeClr val="bg2"/>
                </a:solidFill>
                <a:latin typeface="Lucida Console" panose="020B0609040504020204" pitchFamily="49" charset="0"/>
              </a:rPr>
              <a:t>: </a:t>
            </a:r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  <a:endParaRPr lang="en-US" sz="2000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1840" y="1266858"/>
            <a:ext cx="5617029" cy="1015663"/>
          </a:xfrm>
          <a:prstGeom prst="rect">
            <a:avLst/>
          </a:prstGeom>
          <a:solidFill>
            <a:srgbClr val="0070C0">
              <a:alpha val="45098"/>
            </a:srgbClr>
          </a:solidFill>
          <a:ln w="76200" cap="rnd">
            <a:noFill/>
          </a:ln>
          <a:effectLst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Alias is equal to length-based rank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Longer proteins generate more segments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Saves space, memory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54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Index File :: The Index!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37983"/>
            <a:ext cx="2726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Header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offset (meta-index)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Protein Aliases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 smtClean="0"/>
              <a:t>Segment Index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513" y="1911733"/>
            <a:ext cx="2704689" cy="236428"/>
          </a:xfrm>
          <a:prstGeom prst="roundRect">
            <a:avLst/>
          </a:prstGeom>
          <a:solidFill>
            <a:srgbClr val="0070C0">
              <a:alpha val="4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1" y="2409876"/>
            <a:ext cx="8725988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AAAAA:...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MTMWS:19928,120:19928,182:12016,1:13295,1:33371,69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MTMWT:18258,3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MTMWV:4261,517:11966,55:24847,187:16415,178:16645,178:4873,178:1845,894:37535,106:33301,175:13785,417:18836,23:18427,23:16522,23:33533,92:34564,92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MTMWW: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MTMWY:442,1828:447,1820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MTMYA:38090,31:36746,31:12457,422:26036,142:21738,164:21967,160:25335,276:26650,255:28748,227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YYYYY:...</a:t>
            </a:r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1840" y="1266858"/>
            <a:ext cx="5617029" cy="1015663"/>
          </a:xfrm>
          <a:prstGeom prst="rect">
            <a:avLst/>
          </a:prstGeom>
          <a:solidFill>
            <a:srgbClr val="0070C0">
              <a:alpha val="45098"/>
            </a:srgbClr>
          </a:solidFill>
          <a:ln w="76200" cap="rnd">
            <a:noFill/>
          </a:ln>
          <a:effectLst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Alphabetical!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smtClean="0"/>
              <a:t>Full keys (even when empty) enable faster lookup</a:t>
            </a:r>
          </a:p>
        </p:txBody>
      </p:sp>
    </p:spTree>
    <p:extLst>
      <p:ext uri="{BB962C8B-B14F-4D97-AF65-F5344CB8AC3E}">
        <p14:creationId xmlns:p14="http://schemas.microsoft.com/office/powerpoint/2010/main" val="21754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Considerations and Limitations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16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754" y="1299410"/>
            <a:ext cx="871103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Must pre-generate index before mapping peptide sequences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Can be time-consuming (several minutes / file)</a:t>
            </a: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Can take up significant system memory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Must create one per database/FASTA file and options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Variants / no variants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Include decoys!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I/L cannot be changed once index built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/>
                </a:solidFill>
              </a:rPr>
              <a:t>Might consider lookup option via more than one index…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Skips B, J, O, U, X, Z  (and any other non-AA chars…)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Variant </a:t>
            </a:r>
            <a:r>
              <a:rPr lang="en-US" sz="2400" u="sng" dirty="0" smtClean="0"/>
              <a:t>position(s)</a:t>
            </a:r>
            <a:r>
              <a:rPr lang="en-US" sz="2400" dirty="0" smtClean="0"/>
              <a:t> not included – yet.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Only capturing </a:t>
            </a:r>
            <a:r>
              <a:rPr lang="en-US" sz="2400" i="1" dirty="0" err="1" smtClean="0"/>
              <a:t>VariantSimple</a:t>
            </a:r>
            <a:r>
              <a:rPr lang="en-US" sz="2400" dirty="0" smtClean="0"/>
              <a:t>.  Others pending…?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Is it overkill to include all possible variants in each segment?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6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:: Performance (updated)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17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025244"/>
              </p:ext>
            </p:extLst>
          </p:nvPr>
        </p:nvGraphicFramePr>
        <p:xfrm>
          <a:off x="0" y="1529627"/>
          <a:ext cx="9144001" cy="435628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281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5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3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9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File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Variants?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#entries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Orig.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Index Size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#Files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Elapsed Time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Human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</a:t>
                      </a:r>
                      <a:r>
                        <a:rPr lang="en-US" baseline="0" dirty="0" err="1" smtClean="0">
                          <a:latin typeface="Lucida Console" panose="020B0609040504020204" pitchFamily="49" charset="0"/>
                        </a:rPr>
                        <a:t>SwissProt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+ decoys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40,408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24 Mb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179 Mb</a:t>
                      </a:r>
                    </a:p>
                    <a:p>
                      <a:pPr algn="r"/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214 Mb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37.64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01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(</a:t>
                      </a:r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pepx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 7)</a:t>
                      </a:r>
                    </a:p>
                    <a:p>
                      <a:pPr algn="r"/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(previous)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718 Mb</a:t>
                      </a:r>
                      <a:endParaRPr lang="en-US" dirty="0" smtClean="0">
                        <a:solidFill>
                          <a:srgbClr val="FF0000"/>
                        </a:solidFill>
                        <a:latin typeface="Lucida Console" panose="020B0609040504020204" pitchFamily="49" charset="0"/>
                      </a:endParaRPr>
                    </a:p>
                    <a:p>
                      <a:pPr algn="r"/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1.2 Gb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</a:t>
                      </a:r>
                    </a:p>
                    <a:p>
                      <a:pPr algn="r"/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8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44.11</a:t>
                      </a:r>
                    </a:p>
                    <a:p>
                      <a:pPr algn="r"/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18:53.62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neXtProt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Human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42,196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125 Mb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1.5 Gb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12:29:85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(</a:t>
                      </a:r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pepx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 7)*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3.7*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Gb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&gt;40k!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4:07:91*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neXtProt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Human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42,196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125 Mb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192 Mb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36.48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(</a:t>
                      </a:r>
                      <a:r>
                        <a:rPr lang="en-US" dirty="0" err="1" smtClean="0">
                          <a:latin typeface="Lucida Console" panose="020B0609040504020204" pitchFamily="49" charset="0"/>
                        </a:rPr>
                        <a:t>pepx</a:t>
                      </a: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 7)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464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Mb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31:35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Lucida Console" panose="020B0609040504020204" pitchFamily="49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1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Mapping Using Segment Indices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95400"/>
            <a:ext cx="838200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latin typeface="Lucida Console" panose="020B0609040504020204" pitchFamily="49" charset="0"/>
              </a:rPr>
              <a:t>GARRYLIKEKEYLIME</a:t>
            </a:r>
          </a:p>
          <a:p>
            <a:pPr algn="l"/>
            <a:endParaRPr lang="en-US" dirty="0">
              <a:latin typeface="Lucida Console" panose="020B0609040504020204" pitchFamily="49" charset="0"/>
            </a:endParaRPr>
          </a:p>
          <a:p>
            <a:pPr algn="l"/>
            <a:endParaRPr lang="en-US" dirty="0">
              <a:latin typeface="Lucida Console" panose="020B0609040504020204" pitchFamily="49" charset="0"/>
            </a:endParaRP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YLLME</a:t>
            </a: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LKEKE</a:t>
            </a: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ARRYL</a:t>
            </a:r>
            <a:endParaRPr lang="en-US" dirty="0">
              <a:latin typeface="Lucida Console" panose="020B0609040504020204" pitchFamily="49" charset="0"/>
            </a:endParaRP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GARRY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496300"/>
            <a:ext cx="838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Font typeface="+mj-lt"/>
              <a:buAutoNum type="romanUcPeriod"/>
            </a:pPr>
            <a:r>
              <a:rPr lang="en-US" sz="2000" dirty="0" smtClean="0"/>
              <a:t>Read segment size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s=5</a:t>
            </a:r>
            <a:r>
              <a:rPr lang="en-US" sz="2000" dirty="0" smtClean="0"/>
              <a:t>) and AA subs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L</a:t>
            </a:r>
            <a:r>
              <a:rPr lang="en-US" sz="2000" dirty="0" smtClean="0">
                <a:sym typeface="Wingdings" panose="05000000000000000000" pitchFamily="2" charset="2"/>
              </a:rPr>
              <a:t>) from index</a:t>
            </a:r>
          </a:p>
          <a:p>
            <a:pPr marL="514350" indent="-514350" algn="l">
              <a:buFont typeface="+mj-lt"/>
              <a:buAutoNum type="romanUcPeriod"/>
            </a:pPr>
            <a:endParaRPr lang="en-US" sz="2000" dirty="0" smtClean="0"/>
          </a:p>
          <a:p>
            <a:pPr marL="457200" indent="-457200" algn="l">
              <a:buFont typeface="+mj-lt"/>
              <a:buAutoNum type="romanUcPeriod"/>
            </a:pPr>
            <a:r>
              <a:rPr lang="en-US" sz="2000" dirty="0" smtClean="0"/>
              <a:t>Split peptide into segments; start from the end, and include beginning</a:t>
            </a:r>
          </a:p>
          <a:p>
            <a:pPr marL="457200" indent="-457200" algn="l">
              <a:buFont typeface="+mj-lt"/>
              <a:buAutoNum type="romanUcPeriod"/>
            </a:pP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457200" indent="-457200" algn="l">
              <a:buFont typeface="+mj-lt"/>
              <a:buAutoNum type="romanUcPeriod"/>
            </a:pPr>
            <a:r>
              <a:rPr lang="en-US" sz="2000" dirty="0" smtClean="0"/>
              <a:t>Extract segment entries from index</a:t>
            </a:r>
          </a:p>
          <a:p>
            <a:pPr marL="457200" indent="-457200" algn="l">
              <a:buFont typeface="+mj-lt"/>
              <a:buAutoNum type="romanUcPeriod"/>
            </a:pPr>
            <a:endParaRPr lang="en-US" sz="2000" dirty="0" smtClean="0"/>
          </a:p>
          <a:p>
            <a:pPr marL="457200" indent="-457200" algn="l">
              <a:buFont typeface="+mj-lt"/>
              <a:buAutoNum type="romanUcPeriod"/>
            </a:pPr>
            <a:r>
              <a:rPr lang="en-US" sz="2000" dirty="0" smtClean="0"/>
              <a:t>Match based on protein </a:t>
            </a:r>
            <a:r>
              <a:rPr lang="en-US" sz="2000" u="sng" dirty="0" smtClean="0"/>
              <a:t>and</a:t>
            </a:r>
            <a:r>
              <a:rPr lang="en-US" sz="2000" dirty="0" smtClean="0"/>
              <a:t> position (use appropriate shift!)</a:t>
            </a:r>
          </a:p>
          <a:p>
            <a:pPr marL="457200" indent="-457200" algn="l">
              <a:buFont typeface="+mj-lt"/>
              <a:buAutoNum type="romanUcPeriod"/>
            </a:pPr>
            <a:endParaRPr lang="en-US" sz="2000" dirty="0" smtClean="0"/>
          </a:p>
          <a:p>
            <a:pPr marL="514350" indent="-514350" algn="l">
              <a:buFont typeface="+mj-lt"/>
              <a:buAutoNum type="romanUcPeriod"/>
            </a:pPr>
            <a:r>
              <a:rPr lang="en-US" sz="2000" dirty="0" smtClean="0"/>
              <a:t>Look up protein(s) from </a:t>
            </a:r>
            <a:r>
              <a:rPr lang="en-US" sz="2000" dirty="0"/>
              <a:t>alias list 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22806::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nxp:NX_P04637-1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104046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06982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709918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04189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5611" y="1322559"/>
            <a:ext cx="3090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ym typeface="Wingdings" panose="05000000000000000000" pitchFamily="2" charset="2"/>
              </a:rPr>
              <a:t>      </a:t>
            </a:r>
            <a:r>
              <a:rPr lang="en-US" dirty="0">
                <a:latin typeface="Lucida Console" panose="020B0609040504020204" pitchFamily="49" charset="0"/>
              </a:rPr>
              <a:t>GARRYLLKEKEYLLME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71911"/>
              </p:ext>
            </p:extLst>
          </p:nvPr>
        </p:nvGraphicFramePr>
        <p:xfrm>
          <a:off x="1367088" y="1896460"/>
          <a:ext cx="7266274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 #</a:t>
                      </a:r>
                      <a:r>
                        <a:rPr lang="en-US" sz="1200" baseline="0" dirty="0" smtClean="0">
                          <a:latin typeface="Lucida Console" panose="020B0609040504020204" pitchFamily="49" charset="0"/>
                        </a:rPr>
                        <a:t> 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Portion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Example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220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7693,634:11657,459:19587,265:15246,330:30506,3:…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22806,288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-5 = 283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766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6328,82:15422,385:17310,385:21220,306:…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22806,283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-5 = 278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153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19062,4:20205,4:16614,507:16703,504:33400,21:…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22806,278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-1 = 277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 84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62,885:7418,84:8291,84:247,2339:245,2344:…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22806,277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match!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530443" y="1923804"/>
            <a:ext cx="2101932" cy="12902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5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12" grpId="0" animBg="1"/>
      <p:bldP spid="13" grpId="0" animBg="1"/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Sequence </a:t>
            </a:r>
            <a:r>
              <a:rPr lang="en-US" dirty="0" err="1" smtClean="0"/>
              <a:t>Mis</a:t>
            </a:r>
            <a:r>
              <a:rPr lang="en-US" dirty="0" smtClean="0"/>
              <a:t>-mapping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95400"/>
            <a:ext cx="838200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latin typeface="Lucida Console" panose="020B0609040504020204" pitchFamily="49" charset="0"/>
              </a:rPr>
              <a:t>GARRYAWAY</a:t>
            </a:r>
          </a:p>
          <a:p>
            <a:pPr algn="l"/>
            <a:endParaRPr lang="en-US" dirty="0">
              <a:latin typeface="Lucida Console" panose="020B0609040504020204" pitchFamily="49" charset="0"/>
            </a:endParaRPr>
          </a:p>
          <a:p>
            <a:pPr algn="l"/>
            <a:endParaRPr lang="en-US" dirty="0">
              <a:latin typeface="Lucida Console" panose="020B0609040504020204" pitchFamily="49" charset="0"/>
            </a:endParaRP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YAWAY</a:t>
            </a: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GARRY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42668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04189" y="1316725"/>
            <a:ext cx="697064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3086" y="1322559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ym typeface="Wingdings" panose="05000000000000000000" pitchFamily="2" charset="2"/>
              </a:rPr>
              <a:t>      </a:t>
            </a:r>
            <a:r>
              <a:rPr lang="en-US" dirty="0" smtClean="0">
                <a:latin typeface="Lucida Console" panose="020B0609040504020204" pitchFamily="49" charset="0"/>
              </a:rPr>
              <a:t>GARRYAWAY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82023"/>
              </p:ext>
            </p:extLst>
          </p:nvPr>
        </p:nvGraphicFramePr>
        <p:xfrm>
          <a:off x="1367088" y="1896460"/>
          <a:ext cx="7266274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1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8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 #</a:t>
                      </a:r>
                      <a:r>
                        <a:rPr lang="en-US" sz="1200" baseline="0" dirty="0" smtClean="0">
                          <a:latin typeface="Lucida Console" panose="020B0609040504020204" pitchFamily="49" charset="0"/>
                        </a:rPr>
                        <a:t> 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Portion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Example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 12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8136,381:</a:t>
                      </a:r>
                      <a:r>
                        <a:rPr lang="en-US" sz="1200" b="1" dirty="0" smtClean="0">
                          <a:latin typeface="Lucida Console" panose="020B0609040504020204" pitchFamily="49" charset="0"/>
                        </a:rPr>
                        <a:t>22806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,273:25961,273:25696,273:…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22806,273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-4 = 269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2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 84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Lucida Console" panose="020B0609040504020204" pitchFamily="49" charset="0"/>
                        </a:rPr>
                        <a:t>22806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,172:</a:t>
                      </a:r>
                      <a:r>
                        <a:rPr lang="en-US" sz="1200" b="1" dirty="0" smtClean="0">
                          <a:latin typeface="Lucida Console" panose="020B0609040504020204" pitchFamily="49" charset="0"/>
                        </a:rPr>
                        <a:t>22806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,189:</a:t>
                      </a:r>
                      <a:r>
                        <a:rPr lang="en-US" sz="1200" b="1" dirty="0" smtClean="0">
                          <a:latin typeface="Lucida Console" panose="020B0609040504020204" pitchFamily="49" charset="0"/>
                        </a:rPr>
                        <a:t>22806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,277:</a:t>
                      </a:r>
                      <a:r>
                        <a:rPr lang="en-US" sz="1200" b="1" dirty="0" smtClean="0">
                          <a:latin typeface="Lucida Console" panose="020B0609040504020204" pitchFamily="49" charset="0"/>
                        </a:rPr>
                        <a:t>22806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,293:62,885:…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22806,277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NO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latin typeface="Lucida Console" panose="020B0609040504020204" pitchFamily="49" charset="0"/>
                        </a:rPr>
                        <a:t> </a:t>
                      </a:r>
                      <a:r>
                        <a:rPr lang="en-US" sz="1200" dirty="0" smtClean="0">
                          <a:latin typeface="Lucida Console" panose="020B0609040504020204" pitchFamily="49" charset="0"/>
                        </a:rPr>
                        <a:t>match</a:t>
                      </a:r>
                      <a:endParaRPr lang="en-US" sz="12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529917" y="1915089"/>
            <a:ext cx="2101932" cy="7768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2689" y="5251933"/>
            <a:ext cx="8089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</a:rPr>
              <a:t>* </a:t>
            </a:r>
            <a:r>
              <a:rPr lang="en-US" i="1" dirty="0" err="1" smtClean="0">
                <a:solidFill>
                  <a:schemeClr val="bg2"/>
                </a:solidFill>
              </a:rPr>
              <a:t>pepx</a:t>
            </a:r>
            <a:r>
              <a:rPr lang="en-US" dirty="0" smtClean="0">
                <a:solidFill>
                  <a:schemeClr val="bg2"/>
                </a:solidFill>
              </a:rPr>
              <a:t> returns a potential match in this case; an extra step is needed to verify reported matches against protein entry in database.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5828" y="2366566"/>
            <a:ext cx="27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*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5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5" grpId="0"/>
      <p:bldP spid="6" grpId="0" animBg="1"/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D268A5-B05B-4C96-B07F-25BD71CBA38B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219200"/>
          </a:xfrm>
        </p:spPr>
        <p:txBody>
          <a:bodyPr/>
          <a:lstStyle/>
          <a:p>
            <a:r>
              <a:rPr lang="en-US" b="1" dirty="0" smtClean="0"/>
              <a:t>What is PEFF?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229600" cy="5105400"/>
          </a:xfrm>
        </p:spPr>
        <p:txBody>
          <a:bodyPr/>
          <a:lstStyle/>
          <a:p>
            <a:r>
              <a:rPr lang="en-US" dirty="0"/>
              <a:t>PEFF</a:t>
            </a:r>
            <a:r>
              <a:rPr lang="en-US" b="0" dirty="0"/>
              <a:t> </a:t>
            </a:r>
            <a:r>
              <a:rPr lang="en-US" b="0" dirty="0" smtClean="0"/>
              <a:t>= </a:t>
            </a:r>
            <a:r>
              <a:rPr lang="en-US" dirty="0" smtClean="0"/>
              <a:t>P</a:t>
            </a:r>
            <a:r>
              <a:rPr lang="en-US" b="0" dirty="0" smtClean="0"/>
              <a:t>SI </a:t>
            </a:r>
            <a:r>
              <a:rPr lang="en-US" dirty="0"/>
              <a:t>E</a:t>
            </a:r>
            <a:r>
              <a:rPr lang="en-US" b="0" dirty="0"/>
              <a:t>xtended </a:t>
            </a:r>
            <a:r>
              <a:rPr lang="en-US" dirty="0" err="1"/>
              <a:t>F</a:t>
            </a:r>
            <a:r>
              <a:rPr lang="en-US" b="0" dirty="0" err="1"/>
              <a:t>asta</a:t>
            </a:r>
            <a:r>
              <a:rPr lang="en-US" b="0" dirty="0"/>
              <a:t> </a:t>
            </a:r>
            <a:r>
              <a:rPr lang="en-US" dirty="0" smtClean="0"/>
              <a:t>F</a:t>
            </a:r>
            <a:r>
              <a:rPr lang="en-US" b="0" dirty="0" smtClean="0"/>
              <a:t>ormat</a:t>
            </a:r>
          </a:p>
          <a:p>
            <a:r>
              <a:rPr lang="en-US" b="0" dirty="0" smtClean="0"/>
              <a:t>“…unified </a:t>
            </a:r>
            <a:r>
              <a:rPr lang="en-US" b="0" dirty="0"/>
              <a:t>format for protein </a:t>
            </a:r>
            <a:r>
              <a:rPr lang="en-US" b="0" dirty="0" smtClean="0"/>
              <a:t>… sequence </a:t>
            </a:r>
            <a:r>
              <a:rPr lang="en-US" b="0" dirty="0"/>
              <a:t>databases to be used by sequence search engines and other associated </a:t>
            </a:r>
            <a:r>
              <a:rPr lang="en-US" b="0" dirty="0" smtClean="0"/>
              <a:t>tools…”</a:t>
            </a:r>
          </a:p>
          <a:p>
            <a:r>
              <a:rPr lang="en-US" b="0" dirty="0" smtClean="0"/>
              <a:t>“This </a:t>
            </a:r>
            <a:r>
              <a:rPr lang="en-US" b="0" dirty="0"/>
              <a:t>format enables consistent extraction, display and processing of information such as </a:t>
            </a:r>
            <a:r>
              <a:rPr lang="en-US" b="0" dirty="0" smtClean="0"/>
              <a:t>… </a:t>
            </a:r>
            <a:r>
              <a:rPr lang="en-US" dirty="0" smtClean="0"/>
              <a:t>post-translational </a:t>
            </a:r>
            <a:r>
              <a:rPr lang="en-US" dirty="0"/>
              <a:t>modifications, mutations </a:t>
            </a:r>
            <a:r>
              <a:rPr lang="en-US" b="0" dirty="0"/>
              <a:t>and other processing events</a:t>
            </a:r>
            <a:r>
              <a:rPr lang="en-US" b="0" dirty="0" smtClean="0"/>
              <a:t>.”</a:t>
            </a:r>
          </a:p>
          <a:p>
            <a:r>
              <a:rPr lang="en-US" b="0" dirty="0" smtClean="0"/>
              <a:t>Plain text, largely FASTA-like for backwards compatibility</a:t>
            </a:r>
          </a:p>
        </p:txBody>
      </p:sp>
      <p:pic>
        <p:nvPicPr>
          <p:cNvPr id="1026" name="Picture 2" descr="HUPO Proteomics Standards Initiat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1042987"/>
            <a:ext cx="17145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76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New </a:t>
            </a:r>
            <a:r>
              <a:rPr lang="en-US" dirty="0" smtClean="0"/>
              <a:t>Peptide Mapping </a:t>
            </a:r>
            <a:r>
              <a:rPr lang="en-US" sz="3600" dirty="0" smtClean="0"/>
              <a:t>Tool </a:t>
            </a:r>
            <a:r>
              <a:rPr lang="en-US" dirty="0"/>
              <a:t>:: </a:t>
            </a:r>
            <a:r>
              <a:rPr lang="en-US" dirty="0" err="1"/>
              <a:t>mapPeptides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002" y="1325364"/>
            <a:ext cx="89899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----------------------------------------------------------------------------------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Program</a:t>
            </a:r>
            <a:r>
              <a:rPr lang="en-US" sz="1400" dirty="0">
                <a:latin typeface="Lucida Console" panose="020B0609040504020204" pitchFamily="49" charset="0"/>
              </a:rPr>
              <a:t>:    ./</a:t>
            </a:r>
            <a:r>
              <a:rPr lang="en-US" sz="1400" dirty="0" smtClean="0">
                <a:latin typeface="Lucida Console" panose="020B0609040504020204" pitchFamily="49" charset="0"/>
              </a:rPr>
              <a:t>mapPeptides.pl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Purpose</a:t>
            </a:r>
            <a:r>
              <a:rPr lang="en-US" sz="1400" dirty="0">
                <a:latin typeface="Lucida Console" panose="020B0609040504020204" pitchFamily="49" charset="0"/>
              </a:rPr>
              <a:t>:    Maps peptide sequences to all proteins using indexed segments</a:t>
            </a:r>
            <a:r>
              <a:rPr lang="en-US" sz="1400" dirty="0" smtClean="0">
                <a:latin typeface="Lucida Console" panose="020B0609040504020204" pitchFamily="49" charset="0"/>
              </a:rPr>
              <a:t>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Specify either a single &lt;peptide&gt; (use X for wildcard), a list </a:t>
            </a:r>
            <a:r>
              <a:rPr lang="en-US" sz="1400" dirty="0" smtClean="0">
                <a:latin typeface="Lucida Console" panose="020B0609040504020204" pitchFamily="49" charset="0"/>
              </a:rPr>
              <a:t>of</a:t>
            </a:r>
          </a:p>
          <a:p>
            <a:pPr algn="l"/>
            <a:r>
              <a:rPr lang="en-US" sz="1400" dirty="0"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latin typeface="Lucida Console" panose="020B0609040504020204" pitchFamily="49" charset="0"/>
              </a:rPr>
              <a:t>            peptides (one </a:t>
            </a:r>
            <a:r>
              <a:rPr lang="en-US" sz="1400" dirty="0">
                <a:latin typeface="Lucida Console" panose="020B0609040504020204" pitchFamily="49" charset="0"/>
              </a:rPr>
              <a:t>per line) contained in &lt;file&gt;, or a &lt;</a:t>
            </a:r>
            <a:r>
              <a:rPr lang="en-US" sz="1400" dirty="0" err="1">
                <a:latin typeface="Lucida Console" panose="020B0609040504020204" pitchFamily="49" charset="0"/>
              </a:rPr>
              <a:t>pepxml_file</a:t>
            </a:r>
            <a:r>
              <a:rPr lang="en-US" sz="1400" dirty="0" smtClean="0">
                <a:latin typeface="Lucida Console" panose="020B0609040504020204" pitchFamily="49" charset="0"/>
              </a:rPr>
              <a:t>&gt;.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Usage</a:t>
            </a:r>
            <a:r>
              <a:rPr lang="en-US" sz="1400" dirty="0">
                <a:latin typeface="Lucida Console" panose="020B0609040504020204" pitchFamily="49" charset="0"/>
              </a:rPr>
              <a:t>:      ./mapPeptides.pl [options] </a:t>
            </a:r>
            <a:r>
              <a:rPr lang="en-US" sz="1400" dirty="0" smtClean="0">
                <a:latin typeface="Lucida Console" panose="020B0609040504020204" pitchFamily="49" charset="0"/>
              </a:rPr>
              <a:t>&lt;</a:t>
            </a:r>
            <a:r>
              <a:rPr lang="en-US" sz="1400" dirty="0" err="1">
                <a:latin typeface="Lucida Console" panose="020B0609040504020204" pitchFamily="49" charset="0"/>
              </a:rPr>
              <a:t>fasta_file</a:t>
            </a:r>
            <a:r>
              <a:rPr lang="en-US" sz="1400" dirty="0" smtClean="0">
                <a:latin typeface="Lucida Console" panose="020B0609040504020204" pitchFamily="49" charset="0"/>
              </a:rPr>
              <a:t>&gt; </a:t>
            </a:r>
            <a:r>
              <a:rPr lang="en-US" sz="1400" dirty="0">
                <a:latin typeface="Lucida Console" panose="020B0609040504020204" pitchFamily="49" charset="0"/>
              </a:rPr>
              <a:t>&lt;peptide&gt;|&lt;file&gt;|&lt;</a:t>
            </a:r>
            <a:r>
              <a:rPr lang="en-US" sz="1400" dirty="0" err="1">
                <a:latin typeface="Lucida Console" panose="020B0609040504020204" pitchFamily="49" charset="0"/>
              </a:rPr>
              <a:t>pepxml_file</a:t>
            </a:r>
            <a:r>
              <a:rPr lang="en-US" sz="1400" dirty="0" smtClean="0">
                <a:latin typeface="Lucida Console" panose="020B0609040504020204" pitchFamily="49" charset="0"/>
              </a:rPr>
              <a:t>&gt;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Requires</a:t>
            </a:r>
            <a:r>
              <a:rPr lang="en-US" sz="1400" dirty="0">
                <a:latin typeface="Lucida Console" panose="020B0609040504020204" pitchFamily="49" charset="0"/>
              </a:rPr>
              <a:t>:   File &lt;</a:t>
            </a:r>
            <a:r>
              <a:rPr lang="en-US" sz="1400" dirty="0" err="1">
                <a:latin typeface="Lucida Console" panose="020B0609040504020204" pitchFamily="49" charset="0"/>
              </a:rPr>
              <a:t>fasta_file</a:t>
            </a:r>
            <a:r>
              <a:rPr lang="en-US" sz="1400" dirty="0">
                <a:latin typeface="Lucida Console" panose="020B0609040504020204" pitchFamily="49" charset="0"/>
              </a:rPr>
              <a:t>&gt;.</a:t>
            </a:r>
            <a:r>
              <a:rPr lang="en-US" sz="1400" dirty="0" err="1">
                <a:latin typeface="Lucida Console" panose="020B0609040504020204" pitchFamily="49" charset="0"/>
              </a:rPr>
              <a:t>pep.idx</a:t>
            </a:r>
            <a:r>
              <a:rPr lang="en-US" sz="1400" dirty="0">
                <a:latin typeface="Lucida Console" panose="020B0609040504020204" pitchFamily="49" charset="0"/>
              </a:rPr>
              <a:t>  (unless using -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 option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Options: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-U        omit UNMAPPED sequences from report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-u        convert input sequences to </a:t>
            </a:r>
            <a:r>
              <a:rPr lang="en-US" sz="1400" dirty="0" smtClean="0">
                <a:latin typeface="Lucida Console" panose="020B0609040504020204" pitchFamily="49" charset="0"/>
              </a:rPr>
              <a:t>uppercase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-o &lt;</a:t>
            </a:r>
            <a:r>
              <a:rPr lang="en-US" sz="1400" dirty="0" err="1">
                <a:latin typeface="Lucida Console" panose="020B0609040504020204" pitchFamily="49" charset="0"/>
              </a:rPr>
              <a:t>fmt</a:t>
            </a:r>
            <a:r>
              <a:rPr lang="en-US" sz="1400" dirty="0">
                <a:latin typeface="Lucida Console" panose="020B0609040504020204" pitchFamily="49" charset="0"/>
              </a:rPr>
              <a:t>&gt;  output format, one of: text, </a:t>
            </a:r>
            <a:r>
              <a:rPr lang="en-US" sz="1400" dirty="0" err="1">
                <a:latin typeface="Lucida Console" panose="020B0609040504020204" pitchFamily="49" charset="0"/>
              </a:rPr>
              <a:t>tsv</a:t>
            </a:r>
            <a:r>
              <a:rPr lang="en-US" sz="1400" dirty="0">
                <a:latin typeface="Lucida Console" panose="020B0609040504020204" pitchFamily="49" charset="0"/>
              </a:rPr>
              <a:t>, </a:t>
            </a:r>
            <a:r>
              <a:rPr lang="en-US" sz="1400" dirty="0" err="1">
                <a:latin typeface="Lucida Console" panose="020B0609040504020204" pitchFamily="49" charset="0"/>
              </a:rPr>
              <a:t>pepx</a:t>
            </a:r>
            <a:r>
              <a:rPr lang="en-US" sz="1400" dirty="0">
                <a:latin typeface="Lucida Console" panose="020B0609040504020204" pitchFamily="49" charset="0"/>
              </a:rPr>
              <a:t> [</a:t>
            </a:r>
            <a:r>
              <a:rPr lang="en-US" sz="1400" dirty="0" err="1">
                <a:latin typeface="Lucida Console" panose="020B0609040504020204" pitchFamily="49" charset="0"/>
              </a:rPr>
              <a:t>default:tsv</a:t>
            </a:r>
            <a:r>
              <a:rPr lang="en-US" sz="1400" dirty="0" smtClean="0">
                <a:latin typeface="Lucida Console" panose="020B0609040504020204" pitchFamily="49" charset="0"/>
              </a:rPr>
              <a:t>]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-f &lt;</a:t>
            </a:r>
            <a:r>
              <a:rPr lang="en-US" sz="1400" dirty="0" err="1">
                <a:latin typeface="Lucida Console" panose="020B0609040504020204" pitchFamily="49" charset="0"/>
              </a:rPr>
              <a:t>num</a:t>
            </a:r>
            <a:r>
              <a:rPr lang="en-US" sz="1400" dirty="0">
                <a:latin typeface="Lucida Console" panose="020B0609040504020204" pitchFamily="49" charset="0"/>
              </a:rPr>
              <a:t>&gt;  fuzzy sequence mapping, with &lt;</a:t>
            </a:r>
            <a:r>
              <a:rPr lang="en-US" sz="1400" dirty="0" err="1">
                <a:latin typeface="Lucida Console" panose="020B0609040504020204" pitchFamily="49" charset="0"/>
              </a:rPr>
              <a:t>num</a:t>
            </a:r>
            <a:r>
              <a:rPr lang="en-US" sz="1400" dirty="0">
                <a:latin typeface="Lucida Console" panose="020B0609040504020204" pitchFamily="49" charset="0"/>
              </a:rPr>
              <a:t>&gt; unknown </a:t>
            </a:r>
            <a:r>
              <a:rPr lang="en-US" sz="1400" dirty="0" err="1" smtClean="0">
                <a:latin typeface="Lucida Console" panose="020B0609040504020204" pitchFamily="49" charset="0"/>
              </a:rPr>
              <a:t>aminoacids</a:t>
            </a:r>
            <a:r>
              <a:rPr lang="en-US" sz="1400" dirty="0" smtClean="0">
                <a:latin typeface="Lucida Console" panose="020B0609040504020204" pitchFamily="49" charset="0"/>
              </a:rPr>
              <a:t>[max:3]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           </a:t>
            </a:r>
            <a:r>
              <a:rPr lang="en-US" sz="1400" dirty="0">
                <a:latin typeface="Lucida Console" panose="020B0609040504020204" pitchFamily="49" charset="0"/>
              </a:rPr>
              <a:t>note: </a:t>
            </a:r>
            <a:r>
              <a:rPr lang="en-US" sz="1400" dirty="0" smtClean="0">
                <a:latin typeface="Lucida Console" panose="020B0609040504020204" pitchFamily="49" charset="0"/>
              </a:rPr>
              <a:t>for &lt;</a:t>
            </a:r>
            <a:r>
              <a:rPr lang="en-US" sz="1400" dirty="0" err="1" smtClean="0">
                <a:latin typeface="Lucida Console" panose="020B0609040504020204" pitchFamily="49" charset="0"/>
              </a:rPr>
              <a:t>num</a:t>
            </a:r>
            <a:r>
              <a:rPr lang="en-US" sz="1400" dirty="0" smtClean="0">
                <a:latin typeface="Lucida Console" panose="020B0609040504020204" pitchFamily="49" charset="0"/>
              </a:rPr>
              <a:t>&gt;=3, </a:t>
            </a:r>
            <a:r>
              <a:rPr lang="en-US" sz="1400" dirty="0">
                <a:latin typeface="Lucida Console" panose="020B0609040504020204" pitchFamily="49" charset="0"/>
              </a:rPr>
              <a:t>only consecutive AAs </a:t>
            </a:r>
            <a:r>
              <a:rPr lang="en-US" sz="1400" dirty="0" smtClean="0">
                <a:latin typeface="Lucida Console" panose="020B0609040504020204" pitchFamily="49" charset="0"/>
              </a:rPr>
              <a:t>are considered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-m &lt;</a:t>
            </a:r>
            <a:r>
              <a:rPr lang="en-US" sz="1400" dirty="0" err="1">
                <a:latin typeface="Lucida Console" panose="020B0609040504020204" pitchFamily="49" charset="0"/>
              </a:rPr>
              <a:t>tol</a:t>
            </a:r>
            <a:r>
              <a:rPr lang="en-US" sz="1400" dirty="0">
                <a:latin typeface="Lucida Console" panose="020B0609040504020204" pitchFamily="49" charset="0"/>
              </a:rPr>
              <a:t>&gt;  only consider "fuzzy" peptides of mass within +/- &lt;</a:t>
            </a:r>
            <a:r>
              <a:rPr lang="en-US" sz="1400" dirty="0" err="1">
                <a:latin typeface="Lucida Console" panose="020B0609040504020204" pitchFamily="49" charset="0"/>
              </a:rPr>
              <a:t>tol</a:t>
            </a:r>
            <a:r>
              <a:rPr lang="en-US" sz="1400" dirty="0">
                <a:latin typeface="Lucida Console" panose="020B0609040504020204" pitchFamily="49" charset="0"/>
              </a:rPr>
              <a:t>&gt; </a:t>
            </a:r>
            <a:r>
              <a:rPr lang="en-US" sz="1400" dirty="0" smtClean="0">
                <a:latin typeface="Lucida Console" panose="020B0609040504020204" pitchFamily="49" charset="0"/>
              </a:rPr>
              <a:t>of</a:t>
            </a:r>
          </a:p>
          <a:p>
            <a:pPr algn="l"/>
            <a:r>
              <a:rPr lang="en-US" sz="1400" dirty="0"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latin typeface="Lucida Console" panose="020B0609040504020204" pitchFamily="49" charset="0"/>
              </a:rPr>
              <a:t>                      </a:t>
            </a:r>
            <a:r>
              <a:rPr lang="en-US" sz="1400" dirty="0">
                <a:latin typeface="Lucida Console" panose="020B0609040504020204" pitchFamily="49" charset="0"/>
              </a:rPr>
              <a:t>original </a:t>
            </a:r>
            <a:r>
              <a:rPr lang="en-US" sz="1400" dirty="0" smtClean="0">
                <a:latin typeface="Lucida Console" panose="020B0609040504020204" pitchFamily="49" charset="0"/>
              </a:rPr>
              <a:t>peptide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-t &lt;</a:t>
            </a:r>
            <a:r>
              <a:rPr lang="en-US" sz="1400" dirty="0" err="1">
                <a:latin typeface="Lucida Console" panose="020B0609040504020204" pitchFamily="49" charset="0"/>
              </a:rPr>
              <a:t>num</a:t>
            </a:r>
            <a:r>
              <a:rPr lang="en-US" sz="1400" dirty="0">
                <a:latin typeface="Lucida Console" panose="020B0609040504020204" pitchFamily="49" charset="0"/>
              </a:rPr>
              <a:t>&gt;  number of threads to use for </a:t>
            </a:r>
            <a:r>
              <a:rPr lang="en-US" sz="1400" dirty="0" smtClean="0">
                <a:latin typeface="Lucida Console" panose="020B0609040504020204" pitchFamily="49" charset="0"/>
              </a:rPr>
              <a:t>faster </a:t>
            </a:r>
            <a:r>
              <a:rPr lang="en-US" sz="1400" dirty="0">
                <a:latin typeface="Lucida Console" panose="020B0609040504020204" pitchFamily="49" charset="0"/>
              </a:rPr>
              <a:t>processing [default:1</a:t>
            </a:r>
            <a:r>
              <a:rPr lang="en-US" sz="1400" dirty="0" smtClean="0">
                <a:latin typeface="Lucida Console" panose="020B0609040504020204" pitchFamily="49" charset="0"/>
              </a:rPr>
              <a:t>]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        input file is index file, not source </a:t>
            </a:r>
            <a:r>
              <a:rPr lang="en-US" sz="1400" dirty="0" err="1" smtClean="0">
                <a:latin typeface="Lucida Console" panose="020B0609040504020204" pitchFamily="49" charset="0"/>
              </a:rPr>
              <a:t>fasta</a:t>
            </a:r>
            <a:endParaRPr lang="en-US" sz="14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For </a:t>
            </a:r>
            <a:r>
              <a:rPr lang="en-US" sz="1400" dirty="0">
                <a:latin typeface="Lucida Console" panose="020B0609040504020204" pitchFamily="49" charset="0"/>
              </a:rPr>
              <a:t>Developers</a:t>
            </a:r>
            <a:r>
              <a:rPr lang="en-US" sz="1400" dirty="0" smtClean="0"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-z        print performance </a:t>
            </a:r>
            <a:r>
              <a:rPr lang="en-US" sz="1400" dirty="0" smtClean="0">
                <a:latin typeface="Lucida Console" panose="020B0609040504020204" pitchFamily="49" charset="0"/>
              </a:rPr>
              <a:t>metrics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</a:t>
            </a:r>
            <a:r>
              <a:rPr lang="en-US" sz="1400" dirty="0">
                <a:latin typeface="Lucida Console" panose="020B0609040504020204" pitchFamily="49" charset="0"/>
              </a:rPr>
              <a:t>-D        print debug </a:t>
            </a:r>
            <a:r>
              <a:rPr lang="en-US" sz="1400" dirty="0" smtClean="0">
                <a:latin typeface="Lucida Console" panose="020B0609040504020204" pitchFamily="49" charset="0"/>
              </a:rPr>
              <a:t>information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----------------------------------------------------------------------------------</a:t>
            </a:r>
            <a:endParaRPr lang="en-US" sz="1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8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err="1" smtClean="0"/>
              <a:t>mapPeptides</a:t>
            </a:r>
            <a:r>
              <a:rPr lang="en-US" sz="3600" dirty="0" smtClean="0"/>
              <a:t> :: Features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754" y="1299410"/>
            <a:ext cx="88648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Reads pertinent info from index to build segments, AA-subs, protein aliases, and byte offsets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Can use any index other than default (-</a:t>
            </a:r>
            <a:r>
              <a:rPr lang="en-US" sz="2400" dirty="0" err="1" smtClean="0"/>
              <a:t>i</a:t>
            </a:r>
            <a:r>
              <a:rPr lang="en-US" sz="2400" dirty="0" smtClean="0"/>
              <a:t> option)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In batch mode, all peptide segments are computed first, before index lookup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Saves time, as some/many might be shared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Requires only a single pass through index file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Can read from command-line, peptide list file, or </a:t>
            </a:r>
            <a:r>
              <a:rPr lang="en-US" sz="2400" dirty="0" err="1" smtClean="0"/>
              <a:t>pepXML</a:t>
            </a:r>
            <a:endParaRPr lang="en-US" sz="2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Wildcard and fuzzy matching, including mass tolerance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81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mapPeptides</a:t>
            </a:r>
            <a:r>
              <a:rPr lang="en-US" dirty="0"/>
              <a:t> :: </a:t>
            </a:r>
            <a:r>
              <a:rPr lang="en-US" dirty="0" smtClean="0"/>
              <a:t>Wildcards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22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2505" y="1289784"/>
            <a:ext cx="8787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Use “X” to designate a wildcard (single peptide mode only)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Peptide is expanded into all possible combinations, and then mapped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1" y="2977751"/>
            <a:ext cx="8725988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  LETTER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	LETTERA	LETTERN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			LETTERC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LETTERP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LETTERD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LETTERQ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LETTERE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LETTERR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LETTERF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LETTERS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LETTERG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LETTERT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LETTERH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LETTERV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LETTERK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LETTERW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LETTERL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LETTERY</a:t>
            </a:r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		</a:t>
            </a:r>
            <a:r>
              <a:rPr lang="en-US" sz="2000" dirty="0" smtClean="0">
                <a:latin typeface="Lucida Console" panose="020B0609040504020204" pitchFamily="49" charset="0"/>
              </a:rPr>
              <a:t>LETTERM</a:t>
            </a:r>
            <a:endParaRPr lang="en-US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mapPeptides</a:t>
            </a:r>
            <a:r>
              <a:rPr lang="en-US" dirty="0"/>
              <a:t> :: </a:t>
            </a:r>
            <a:r>
              <a:rPr lang="en-US" dirty="0" smtClean="0"/>
              <a:t>Fuzzy Matching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23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2505" y="1289784"/>
            <a:ext cx="8787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Find wildcards in </a:t>
            </a:r>
            <a:r>
              <a:rPr lang="en-US" sz="2400" dirty="0" smtClean="0">
                <a:latin typeface="Lucida Console" panose="020B0609040504020204" pitchFamily="49" charset="0"/>
              </a:rPr>
              <a:t>f</a:t>
            </a:r>
            <a:r>
              <a:rPr lang="en-US" sz="2400" dirty="0" smtClean="0"/>
              <a:t> unspecified positions</a:t>
            </a:r>
            <a:endParaRPr lang="en-US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As before, peptide is expanded into all possible combinations, and then mapped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Can specify up to </a:t>
            </a:r>
            <a:r>
              <a:rPr lang="en-US" sz="2400" dirty="0">
                <a:latin typeface="Lucida Console" panose="020B0609040504020204" pitchFamily="49" charset="0"/>
              </a:rPr>
              <a:t>f=3</a:t>
            </a:r>
            <a:r>
              <a:rPr lang="en-US" sz="2400" dirty="0"/>
              <a:t>, but in this case all are consecutive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Otherwise suffer combinatorial wrath!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Helpful for finding </a:t>
            </a:r>
            <a:r>
              <a:rPr lang="en-US" sz="2400" dirty="0" err="1"/>
              <a:t>mis</a:t>
            </a:r>
            <a:r>
              <a:rPr lang="en-US" sz="2400" dirty="0"/>
              <a:t>-mapping due to transposed </a:t>
            </a:r>
            <a:r>
              <a:rPr lang="en-US" sz="2400" dirty="0" smtClean="0"/>
              <a:t>AAs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1" y="3718876"/>
            <a:ext cx="8725988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		</a:t>
            </a:r>
            <a:r>
              <a:rPr lang="en-US" sz="2000" u="sng" dirty="0" smtClean="0">
                <a:latin typeface="Lucida Console" panose="020B0609040504020204" pitchFamily="49" charset="0"/>
              </a:rPr>
              <a:t>  f=1  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u="sng" dirty="0" smtClean="0">
                <a:latin typeface="Lucida Console" panose="020B0609040504020204" pitchFamily="49" charset="0"/>
              </a:rPr>
              <a:t>        f=2        </a:t>
            </a:r>
            <a:r>
              <a:rPr lang="en-US" sz="2000" dirty="0" smtClean="0">
                <a:latin typeface="Lucida Console" panose="020B0609040504020204" pitchFamily="49" charset="0"/>
              </a:rPr>
              <a:t>     </a:t>
            </a:r>
            <a:r>
              <a:rPr lang="en-US" sz="2000" u="sng" dirty="0" smtClean="0">
                <a:latin typeface="Lucida Console" panose="020B0609040504020204" pitchFamily="49" charset="0"/>
              </a:rPr>
              <a:t>  f=3  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Lucida Console" panose="020B0609040504020204" pitchFamily="49" charset="0"/>
              </a:rPr>
              <a:t>.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ALIGNED 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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LIGNED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IGNED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XX</a:t>
            </a:r>
            <a:r>
              <a:rPr lang="en-US" sz="2000" dirty="0" smtClean="0">
                <a:latin typeface="Lucida Console" panose="020B0609040504020204" pitchFamily="49" charset="0"/>
              </a:rPr>
              <a:t>GNED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GNED</a:t>
            </a:r>
            <a:endParaRPr lang="en-US" sz="2000" dirty="0">
              <a:latin typeface="Lucida Console" panose="020B0609040504020204" pitchFamily="49" charset="0"/>
              <a:sym typeface="Wingdings" panose="05000000000000000000" pitchFamily="2" charset="2"/>
            </a:endParaRPr>
          </a:p>
          <a:p>
            <a:pPr algn="l"/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	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IGNED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GNED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NED	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NED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AL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GNED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LI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NED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IG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ED	AL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ED</a:t>
            </a:r>
          </a:p>
          <a:p>
            <a:pPr algn="l"/>
            <a:r>
              <a:rPr lang="en-US" sz="2000" dirty="0" smtClean="0">
                <a:latin typeface="Lucida Console" panose="020B0609040504020204" pitchFamily="49" charset="0"/>
              </a:rPr>
              <a:t>		ALI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NED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LIG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ED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IGN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D	ALI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D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ALIG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ED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LIGN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D</a:t>
            </a:r>
            <a:r>
              <a:rPr lang="en-US" sz="2000" dirty="0">
                <a:latin typeface="Lucida Console" panose="020B0609040504020204" pitchFamily="49" charset="0"/>
                <a:sym typeface="Wingdings" panose="05000000000000000000" pitchFamily="2" charset="2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A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IGNE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	</a:t>
            </a:r>
            <a:r>
              <a:rPr lang="en-US" sz="2000" dirty="0" smtClean="0">
                <a:latin typeface="Lucida Console" panose="020B0609040504020204" pitchFamily="49" charset="0"/>
              </a:rPr>
              <a:t>ALIG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XXX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ALIGN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</a:rPr>
              <a:t>D	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r>
              <a:rPr lang="en-US" sz="2000" dirty="0" smtClean="0">
                <a:latin typeface="Lucida Console" panose="020B0609040504020204" pitchFamily="49" charset="0"/>
                <a:sym typeface="Wingdings" panose="05000000000000000000" pitchFamily="2" charset="2"/>
              </a:rPr>
              <a:t>LIGNE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  <a:sym typeface="Wingdings" panose="05000000000000000000" pitchFamily="2" charset="2"/>
              </a:rPr>
              <a:t>X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 algn="l"/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ALIGNE</a:t>
            </a:r>
            <a:r>
              <a:rPr lang="en-US" sz="20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X			</a:t>
            </a:r>
            <a:r>
              <a:rPr lang="en-US" sz="20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etc</a:t>
            </a:r>
            <a:r>
              <a:rPr lang="en-US" sz="20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…</a:t>
            </a:r>
            <a:endParaRPr lang="en-US" sz="2000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554473" y="4100355"/>
            <a:ext cx="0" cy="2002698"/>
          </a:xfrm>
          <a:prstGeom prst="lin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258589" y="4078218"/>
            <a:ext cx="0" cy="2002698"/>
          </a:xfrm>
          <a:prstGeom prst="lin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913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mapPeptides</a:t>
            </a:r>
            <a:r>
              <a:rPr lang="en-US" dirty="0"/>
              <a:t> :: </a:t>
            </a:r>
            <a:r>
              <a:rPr lang="en-US" dirty="0" smtClean="0"/>
              <a:t>Mass Constraints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505" y="1289784"/>
            <a:ext cx="8787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Fuzzy/wildcard matching can return MANY results</a:t>
            </a:r>
            <a:endParaRPr lang="en-US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Option to map only to isobaric sequences, within specified tolerance (-m option)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/>
                </a:solidFill>
              </a:rPr>
              <a:t>In the works: also consider common PTMs</a:t>
            </a:r>
            <a:endParaRPr lang="en-US" sz="2400" dirty="0">
              <a:solidFill>
                <a:schemeClr val="bg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128084"/>
              </p:ext>
            </p:extLst>
          </p:nvPr>
        </p:nvGraphicFramePr>
        <p:xfrm>
          <a:off x="2" y="2908178"/>
          <a:ext cx="9134373" cy="33375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221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3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Match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#peptides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#segments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#mappings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Elapsed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-t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Lucida Console" panose="020B0609040504020204" pitchFamily="49" charset="0"/>
                        </a:rPr>
                        <a:t>ATLASLIKE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00.22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163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182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208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00.89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11,827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6,656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13,047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15.22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08.32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2 -m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0.1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133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161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180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00.94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2 -m 0.01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64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00.68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45,847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39,672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31,870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50.38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24.07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3 -m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264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311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290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01.98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3 -m 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77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33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01.16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883" y="6283513"/>
            <a:ext cx="269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* ATL == SVV , TAL</a:t>
            </a:r>
            <a:endParaRPr lang="en-US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5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err="1"/>
              <a:t>mapPeptides</a:t>
            </a:r>
            <a:r>
              <a:rPr lang="en-US" dirty="0"/>
              <a:t> :: </a:t>
            </a:r>
            <a:r>
              <a:rPr lang="en-US" dirty="0" smtClean="0"/>
              <a:t>Mass Constraints (2)</a:t>
            </a:r>
            <a:endParaRPr lang="en-US" sz="3600" dirty="0" smtClean="0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505" y="1289784"/>
            <a:ext cx="87878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Fuzzy/wildcard matching can return MANY results</a:t>
            </a:r>
            <a:endParaRPr lang="en-US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Option to map only to isobaric sequences, within specified tolerance (-m option)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/>
                </a:solidFill>
              </a:rPr>
              <a:t>In the works: also consider common PTMs</a:t>
            </a:r>
            <a:endParaRPr lang="en-US" sz="2400" dirty="0">
              <a:solidFill>
                <a:schemeClr val="bg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56764"/>
              </p:ext>
            </p:extLst>
          </p:nvPr>
        </p:nvGraphicFramePr>
        <p:xfrm>
          <a:off x="2" y="2908178"/>
          <a:ext cx="9134373" cy="33375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221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3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+mn-lt"/>
                        </a:rPr>
                        <a:t>Match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#peptides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#segments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#mappings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Elapsed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-t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Lucida Console" panose="020B0609040504020204" pitchFamily="49" charset="0"/>
                        </a:rPr>
                        <a:t>SRMATLASLIVE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9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00.22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217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273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720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01.19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21,601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9,987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26,292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27.53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13.99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2 -m</a:t>
                      </a:r>
                      <a:r>
                        <a:rPr lang="en-US" baseline="0" dirty="0" smtClean="0">
                          <a:latin typeface="Lucida Console" panose="020B0609040504020204" pitchFamily="49" charset="0"/>
                        </a:rPr>
                        <a:t> 0.1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281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312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504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01.61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2 -m 0.01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106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151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261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01.15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65,341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58,767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29,637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1:06.89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32.15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3 -m 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472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665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315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03.24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-f 3 -m 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94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145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Lucida Console" panose="020B0609040504020204" pitchFamily="49" charset="0"/>
                        </a:rPr>
                        <a:t>117</a:t>
                      </a:r>
                      <a:r>
                        <a:rPr lang="en-US" dirty="0" smtClean="0">
                          <a:solidFill>
                            <a:schemeClr val="bg2"/>
                          </a:solidFill>
                          <a:latin typeface="Lucida Console" panose="020B0609040504020204" pitchFamily="49" charset="0"/>
                        </a:rPr>
                        <a:t>*</a:t>
                      </a:r>
                      <a:endParaRPr lang="en-US" dirty="0">
                        <a:solidFill>
                          <a:schemeClr val="bg2"/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Lucida Console" panose="020B0609040504020204" pitchFamily="49" charset="0"/>
                        </a:rPr>
                        <a:t>01.83</a:t>
                      </a:r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883" y="6283513"/>
            <a:ext cx="367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* No new protein families</a:t>
            </a:r>
            <a:endParaRPr lang="en-US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Work in Progress…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513" y="1357518"/>
            <a:ext cx="788549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err="1" smtClean="0"/>
              <a:t>PepXML</a:t>
            </a:r>
            <a:r>
              <a:rPr lang="en-US" sz="2400" dirty="0" smtClean="0"/>
              <a:t> output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NTT/NMC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Mark position and number of variants in each segment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AA insertions / deletions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Integrate basic mods (+ user-specified?)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Front-end on TPP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400" dirty="0" err="1" smtClean="0"/>
              <a:t>PeptideAtlas</a:t>
            </a:r>
            <a:r>
              <a:rPr lang="en-US" sz="2400" dirty="0" smtClean="0"/>
              <a:t>?</a:t>
            </a:r>
            <a:endParaRPr lang="en-US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Publish...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81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D268A5-B05B-4C96-B07F-25BD71CBA38B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219200"/>
          </a:xfrm>
        </p:spPr>
        <p:txBody>
          <a:bodyPr/>
          <a:lstStyle/>
          <a:p>
            <a:r>
              <a:rPr lang="en-US" b="1" dirty="0" smtClean="0"/>
              <a:t>What does PEFF look like?</a:t>
            </a:r>
          </a:p>
        </p:txBody>
      </p:sp>
      <p:sp>
        <p:nvSpPr>
          <p:cNvPr id="7" name="Rectangle 6"/>
          <p:cNvSpPr/>
          <p:nvPr/>
        </p:nvSpPr>
        <p:spPr>
          <a:xfrm>
            <a:off x="209006" y="1724025"/>
            <a:ext cx="8725988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latin typeface="Lucida Console" panose="020B0609040504020204" pitchFamily="49" charset="0"/>
              </a:rPr>
              <a:t>&gt;sp|Q5EE01|CENPW_HUMAN Centromere protein W OS=Homo sapiens GN=CENPW PE=1 </a:t>
            </a:r>
            <a:r>
              <a:rPr lang="en-US" sz="1400" dirty="0" smtClean="0">
                <a:latin typeface="Lucida Console" panose="020B0609040504020204" pitchFamily="49" charset="0"/>
              </a:rPr>
              <a:t>SV=1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MALSTIVSQRKQIKRKAPRGFLKRVFKRKKPQLRLEKSGDLLVH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LNCLLFVHRLAEESRTNACASKCRVINKEHVLAAAKVILKKSRG</a:t>
            </a:r>
          </a:p>
          <a:p>
            <a:pPr algn="l"/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&gt;sp|Q53EZ4|CEP55_HUMAN ...</a:t>
            </a:r>
          </a:p>
          <a:p>
            <a:pPr algn="l"/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  <a:endParaRPr lang="en-US" sz="1400" dirty="0">
              <a:solidFill>
                <a:schemeClr val="bg2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7468" y="2370356"/>
            <a:ext cx="2853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 smtClean="0">
                <a:solidFill>
                  <a:srgbClr val="FF0000"/>
                </a:solidFill>
              </a:rPr>
              <a:t>Standard FASTA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9006" y="3705582"/>
            <a:ext cx="8725988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Lucida Console" panose="020B0609040504020204" pitchFamily="49" charset="0"/>
              </a:rPr>
              <a:t>&gt;nxp:NX_Q5EE01-1 \</a:t>
            </a:r>
            <a:r>
              <a:rPr lang="en-US" sz="1400" dirty="0" err="1">
                <a:latin typeface="Lucida Console" panose="020B0609040504020204" pitchFamily="49" charset="0"/>
              </a:rPr>
              <a:t>DbUniqueId</a:t>
            </a:r>
            <a:r>
              <a:rPr lang="en-US" sz="1400" dirty="0">
                <a:latin typeface="Lucida Console" panose="020B0609040504020204" pitchFamily="49" charset="0"/>
              </a:rPr>
              <a:t>=NX_Q5EE01-1 \</a:t>
            </a:r>
            <a:r>
              <a:rPr lang="en-US" sz="1400" dirty="0" err="1">
                <a:latin typeface="Lucida Console" panose="020B0609040504020204" pitchFamily="49" charset="0"/>
              </a:rPr>
              <a:t>PName</a:t>
            </a:r>
            <a:r>
              <a:rPr lang="en-US" sz="1400" dirty="0">
                <a:latin typeface="Lucida Console" panose="020B0609040504020204" pitchFamily="49" charset="0"/>
              </a:rPr>
              <a:t>=Centromere protein W isoform </a:t>
            </a:r>
            <a:r>
              <a:rPr lang="en-US" sz="1400" dirty="0" err="1">
                <a:latin typeface="Lucida Console" panose="020B0609040504020204" pitchFamily="49" charset="0"/>
              </a:rPr>
              <a:t>Iso</a:t>
            </a:r>
            <a:r>
              <a:rPr lang="en-US" sz="1400" dirty="0">
                <a:latin typeface="Lucida Console" panose="020B0609040504020204" pitchFamily="49" charset="0"/>
              </a:rPr>
              <a:t> 1 \</a:t>
            </a:r>
            <a:r>
              <a:rPr lang="en-US" sz="1400" dirty="0" err="1">
                <a:latin typeface="Lucida Console" panose="020B0609040504020204" pitchFamily="49" charset="0"/>
              </a:rPr>
              <a:t>GName</a:t>
            </a:r>
            <a:r>
              <a:rPr lang="en-US" sz="1400" dirty="0">
                <a:latin typeface="Lucida Console" panose="020B0609040504020204" pitchFamily="49" charset="0"/>
              </a:rPr>
              <a:t>=CENPW \</a:t>
            </a:r>
            <a:r>
              <a:rPr lang="en-US" sz="1400" dirty="0" err="1">
                <a:latin typeface="Lucida Console" panose="020B0609040504020204" pitchFamily="49" charset="0"/>
              </a:rPr>
              <a:t>NcbiTaxId</a:t>
            </a:r>
            <a:r>
              <a:rPr lang="en-US" sz="1400" dirty="0">
                <a:latin typeface="Lucida Console" panose="020B0609040504020204" pitchFamily="49" charset="0"/>
              </a:rPr>
              <a:t>=9606 \</a:t>
            </a:r>
            <a:r>
              <a:rPr lang="en-US" sz="1400" dirty="0" err="1">
                <a:latin typeface="Lucida Console" panose="020B0609040504020204" pitchFamily="49" charset="0"/>
              </a:rPr>
              <a:t>TaxName</a:t>
            </a:r>
            <a:r>
              <a:rPr lang="en-US" sz="1400" dirty="0">
                <a:latin typeface="Lucida Console" panose="020B0609040504020204" pitchFamily="49" charset="0"/>
              </a:rPr>
              <a:t>=Homo Sapiens \Length=88 \SV=61 \EV=265 \PE=1 \</a:t>
            </a:r>
            <a:r>
              <a:rPr lang="en-US" sz="1400" dirty="0" err="1">
                <a:latin typeface="Lucida Console" panose="020B0609040504020204" pitchFamily="49" charset="0"/>
              </a:rPr>
              <a:t>VariantSimple</a:t>
            </a:r>
            <a:r>
              <a:rPr lang="en-US" sz="1400" dirty="0">
                <a:latin typeface="Lucida Console" panose="020B0609040504020204" pitchFamily="49" charset="0"/>
              </a:rPr>
              <a:t>=(4|L)(6|M)(6|V)(8|P)(8|F)(11|R)(19|H)(19|C)(20|D)(24|Q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28|L)(28|P)(31|R)(32|*)(40|N)(41|F)(45|V)(47|F)(52|R)(53|*)(53|Q)(57|D)(59|G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63|F)(64|V)(12|H)(26|C)(62|T)(63|S)(74|R)(78|T)(80|M)(86|I)(86|G) \Processed=(1|88|mature protein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MALSTIVSQRKQIKRKAPRGFLKRVFKRKKPQLRLEKSGDLLVH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LNCLLFVHRLAEESRTNACASKCRVINKEHVLAAAKVILKKSRG</a:t>
            </a:r>
          </a:p>
          <a:p>
            <a:pPr algn="l"/>
            <a:r>
              <a:rPr lang="en-US" sz="1400" dirty="0">
                <a:solidFill>
                  <a:schemeClr val="bg2"/>
                </a:solidFill>
                <a:latin typeface="Lucida Console" panose="020B0609040504020204" pitchFamily="49" charset="0"/>
              </a:rPr>
              <a:t>&gt;nxp:NX_Q5EE01-1 \</a:t>
            </a:r>
            <a:r>
              <a:rPr lang="en-US" sz="14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DbUniqueId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=NX_Q5EE01-1 ...</a:t>
            </a:r>
          </a:p>
          <a:p>
            <a:pPr algn="l"/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</a:p>
        </p:txBody>
      </p:sp>
      <p:sp>
        <p:nvSpPr>
          <p:cNvPr id="4" name="Right Brace 3"/>
          <p:cNvSpPr/>
          <p:nvPr/>
        </p:nvSpPr>
        <p:spPr bwMode="auto">
          <a:xfrm rot="16200000">
            <a:off x="1377827" y="634880"/>
            <a:ext cx="299029" cy="2241209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ight Brace 11"/>
          <p:cNvSpPr/>
          <p:nvPr/>
        </p:nvSpPr>
        <p:spPr bwMode="auto">
          <a:xfrm rot="16200000">
            <a:off x="5541669" y="-1211560"/>
            <a:ext cx="299029" cy="5934083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2048" y="1236634"/>
            <a:ext cx="121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Unique ID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8279" y="1254071"/>
            <a:ext cx="250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Description / More Info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5336" y="1995767"/>
            <a:ext cx="122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Sequence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4976307" y="1951795"/>
            <a:ext cx="299029" cy="457276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9006" y="3705582"/>
            <a:ext cx="8725988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Lucida Console" panose="020B0609040504020204" pitchFamily="49" charset="0"/>
              </a:rPr>
              <a:t>&gt;nxp:NX_Q5EE01-1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DbUniqueId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NX_Q5EE01-1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PName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Centromere protein W isoform </a:t>
            </a:r>
            <a:r>
              <a:rPr lang="en-US" sz="1400" dirty="0" err="1">
                <a:latin typeface="Lucida Console" panose="020B0609040504020204" pitchFamily="49" charset="0"/>
              </a:rPr>
              <a:t>Iso</a:t>
            </a:r>
            <a:r>
              <a:rPr lang="en-US" sz="1400" dirty="0">
                <a:latin typeface="Lucida Console" panose="020B0609040504020204" pitchFamily="49" charset="0"/>
              </a:rPr>
              <a:t> 1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GName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CENPW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NcbiTaxId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9606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TaxName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Homo Sapiens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\Length=</a:t>
            </a:r>
            <a:r>
              <a:rPr lang="en-US" sz="1400" dirty="0">
                <a:latin typeface="Lucida Console" panose="020B0609040504020204" pitchFamily="49" charset="0"/>
              </a:rPr>
              <a:t>88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\SV=</a:t>
            </a:r>
            <a:r>
              <a:rPr lang="en-US" sz="1400" dirty="0">
                <a:latin typeface="Lucida Console" panose="020B0609040504020204" pitchFamily="49" charset="0"/>
              </a:rPr>
              <a:t>61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\EV=</a:t>
            </a:r>
            <a:r>
              <a:rPr lang="en-US" sz="1400" dirty="0">
                <a:latin typeface="Lucida Console" panose="020B0609040504020204" pitchFamily="49" charset="0"/>
              </a:rPr>
              <a:t>265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\PE=</a:t>
            </a:r>
            <a:r>
              <a:rPr lang="en-US" sz="1400" dirty="0">
                <a:latin typeface="Lucida Console" panose="020B0609040504020204" pitchFamily="49" charset="0"/>
              </a:rPr>
              <a:t>1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Lucida Console" panose="020B0609040504020204" pitchFamily="49" charset="0"/>
              </a:rPr>
              <a:t>VariantSimple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latin typeface="Lucida Console" panose="020B0609040504020204" pitchFamily="49" charset="0"/>
              </a:rPr>
              <a:t>(4|L)(6|M)(6|V)(8|P)(8|F)(11|R)(19|H)(19|C)(20|D)(24|Q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28|L)(28|P)(31|R)(32|*)(40|N)(41|F)(45|V)(47|F)(52|R)(53|*)(53|Q)(57|D)(59|G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63|F)(64|V)(12|H)(26|C)(62|T)(63|S)(74|R)(78|T)(80|M)(86|I)(86|G) </a:t>
            </a:r>
            <a:r>
              <a:rPr lang="en-US" sz="1400" dirty="0">
                <a:solidFill>
                  <a:srgbClr val="FF0000"/>
                </a:solidFill>
                <a:latin typeface="Lucida Console" panose="020B0609040504020204" pitchFamily="49" charset="0"/>
              </a:rPr>
              <a:t>\Processed=</a:t>
            </a:r>
            <a:r>
              <a:rPr lang="en-US" sz="1400" dirty="0">
                <a:latin typeface="Lucida Console" panose="020B0609040504020204" pitchFamily="49" charset="0"/>
              </a:rPr>
              <a:t>(1|88|mature protein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MALSTIVSQRKQIKRKAPRGFLKRVFKRKKPQLRLEKSGDLLVH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LNCLLFVHRLAEESRTNACASKCRVINKEHVLAAAKVILKKSRG</a:t>
            </a:r>
          </a:p>
          <a:p>
            <a:pPr algn="l"/>
            <a:r>
              <a:rPr lang="en-US" sz="1400" dirty="0">
                <a:solidFill>
                  <a:schemeClr val="bg2"/>
                </a:solidFill>
                <a:latin typeface="Lucida Console" panose="020B0609040504020204" pitchFamily="49" charset="0"/>
              </a:rPr>
              <a:t>&gt;nxp:NX_Q5EE01-1 \</a:t>
            </a:r>
            <a:r>
              <a:rPr lang="en-US" sz="1400" dirty="0" err="1" smtClean="0">
                <a:solidFill>
                  <a:schemeClr val="bg2"/>
                </a:solidFill>
                <a:latin typeface="Lucida Console" panose="020B0609040504020204" pitchFamily="49" charset="0"/>
              </a:rPr>
              <a:t>DbUniqueId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=NX_Q5EE01-1 ...</a:t>
            </a:r>
          </a:p>
          <a:p>
            <a:pPr algn="l"/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9550" y="5416570"/>
            <a:ext cx="1101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PEFF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16200000">
            <a:off x="1044388" y="2927360"/>
            <a:ext cx="299029" cy="1618647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8607" y="3217834"/>
            <a:ext cx="1210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Unique ID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9457" y="3217834"/>
            <a:ext cx="154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“\” Keywords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78221" y="5047238"/>
            <a:ext cx="1223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Sequence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4979192" y="5003266"/>
            <a:ext cx="299029" cy="457276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4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9" grpId="0" animBg="1"/>
      <p:bldP spid="4" grpId="0" animBg="1"/>
      <p:bldP spid="12" grpId="0" animBg="1"/>
      <p:bldP spid="13" grpId="0"/>
      <p:bldP spid="14" grpId="0"/>
      <p:bldP spid="15" grpId="0"/>
      <p:bldP spid="16" grpId="0" animBg="1"/>
      <p:bldP spid="17" grpId="0" animBg="1"/>
      <p:bldP spid="10" grpId="0"/>
      <p:bldP spid="18" grpId="0" animBg="1"/>
      <p:bldP spid="19" grpId="0"/>
      <p:bldP spid="20" grpId="0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D268A5-B05B-4C96-B07F-25BD71CBA38B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219200"/>
          </a:xfrm>
        </p:spPr>
        <p:txBody>
          <a:bodyPr/>
          <a:lstStyle/>
          <a:p>
            <a:r>
              <a:rPr lang="en-US" b="1" dirty="0" smtClean="0"/>
              <a:t>PEFF Keywords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1" b="40643"/>
          <a:stretch/>
        </p:blipFill>
        <p:spPr>
          <a:xfrm>
            <a:off x="71414" y="1371600"/>
            <a:ext cx="4639323" cy="475488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12" b="-643"/>
          <a:stretch/>
        </p:blipFill>
        <p:spPr>
          <a:xfrm>
            <a:off x="1486199" y="2124075"/>
            <a:ext cx="4639323" cy="338328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 bwMode="auto">
          <a:xfrm>
            <a:off x="2206662" y="4571999"/>
            <a:ext cx="1431888" cy="57470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24200" y="5305425"/>
            <a:ext cx="1482461" cy="85725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737" y="4397688"/>
            <a:ext cx="3640740" cy="92333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smtClean="0"/>
              <a:t>amino acid </a:t>
            </a:r>
            <a:r>
              <a:rPr lang="en-US" dirty="0" smtClean="0"/>
              <a:t>substitutions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Insertions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Deletions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10737" y="5549384"/>
            <a:ext cx="3640740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Amino acid </a:t>
            </a:r>
            <a:r>
              <a:rPr lang="en-US" dirty="0" smtClean="0"/>
              <a:t>mass modifications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3638550" y="4859353"/>
            <a:ext cx="1072187" cy="1"/>
          </a:xfrm>
          <a:prstGeom prst="lin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206661" y="5728216"/>
            <a:ext cx="2504076" cy="0"/>
          </a:xfrm>
          <a:prstGeom prst="lin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5054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4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D268A5-B05B-4C96-B07F-25BD71CBA38B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219200"/>
          </a:xfrm>
        </p:spPr>
        <p:txBody>
          <a:bodyPr/>
          <a:lstStyle/>
          <a:p>
            <a:r>
              <a:rPr lang="en-US" b="1" dirty="0" smtClean="0"/>
              <a:t>PEFF Status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599"/>
            <a:ext cx="8229600" cy="4066675"/>
          </a:xfrm>
        </p:spPr>
        <p:txBody>
          <a:bodyPr/>
          <a:lstStyle/>
          <a:p>
            <a:r>
              <a:rPr lang="en-US" b="0" dirty="0"/>
              <a:t>10 years in the making</a:t>
            </a:r>
            <a:r>
              <a:rPr lang="en-US" b="0" dirty="0" smtClean="0"/>
              <a:t>…</a:t>
            </a:r>
          </a:p>
          <a:p>
            <a:r>
              <a:rPr lang="en-US" b="0" dirty="0" smtClean="0"/>
              <a:t>“</a:t>
            </a:r>
            <a:r>
              <a:rPr lang="en-US" b="0" dirty="0"/>
              <a:t>The specification is </a:t>
            </a:r>
            <a:r>
              <a:rPr lang="en-US" dirty="0"/>
              <a:t>nearly complete </a:t>
            </a:r>
            <a:r>
              <a:rPr lang="en-US" b="0" dirty="0"/>
              <a:t>and almost ready to enter the PSI Document Process for formal review</a:t>
            </a:r>
            <a:r>
              <a:rPr lang="en-US" b="0" dirty="0" smtClean="0"/>
              <a:t>.”</a:t>
            </a:r>
          </a:p>
          <a:p>
            <a:r>
              <a:rPr lang="en-US" b="0" dirty="0" smtClean="0"/>
              <a:t>Can export from </a:t>
            </a:r>
            <a:r>
              <a:rPr lang="en-US" b="0" i="1" dirty="0" err="1" smtClean="0"/>
              <a:t>neXtProt</a:t>
            </a:r>
            <a:endParaRPr lang="en-US" b="0" i="1" dirty="0" smtClean="0"/>
          </a:p>
          <a:p>
            <a:pPr lvl="1"/>
            <a:r>
              <a:rPr lang="en-US" i="1" dirty="0" smtClean="0"/>
              <a:t>Or generate your own!</a:t>
            </a:r>
            <a:endParaRPr lang="en-US" b="0" i="1" dirty="0" smtClean="0"/>
          </a:p>
          <a:p>
            <a:r>
              <a:rPr lang="en-US" b="0" dirty="0" smtClean="0"/>
              <a:t>Format validator at </a:t>
            </a:r>
            <a:r>
              <a:rPr lang="en-US" b="0" i="1" dirty="0" err="1" smtClean="0"/>
              <a:t>PeptideAtlas</a:t>
            </a:r>
            <a:endParaRPr lang="en-US" b="0" i="1" dirty="0" smtClean="0"/>
          </a:p>
          <a:p>
            <a:r>
              <a:rPr lang="en-US" b="0" dirty="0" smtClean="0"/>
              <a:t>Search with </a:t>
            </a:r>
            <a:r>
              <a:rPr lang="en-US" i="1" dirty="0" smtClean="0"/>
              <a:t>COMET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86425" y="5862147"/>
            <a:ext cx="5371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http://</a:t>
            </a:r>
            <a:r>
              <a:rPr lang="en-US" sz="3200" b="1" dirty="0" smtClean="0">
                <a:solidFill>
                  <a:schemeClr val="accent2"/>
                </a:solidFill>
              </a:rPr>
              <a:t>www.psidev.info/peff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12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D268A5-B05B-4C96-B07F-25BD71CBA38B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219200"/>
          </a:xfrm>
        </p:spPr>
        <p:txBody>
          <a:bodyPr/>
          <a:lstStyle/>
          <a:p>
            <a:r>
              <a:rPr lang="en-US" b="1" dirty="0" smtClean="0"/>
              <a:t>Mapping Sequences to PEFF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sz="2800" b="0" dirty="0" smtClean="0"/>
              <a:t>Traditional method (</a:t>
            </a:r>
            <a:r>
              <a:rPr lang="en-US" sz="2800" b="0" i="1" dirty="0" err="1" smtClean="0"/>
              <a:t>RefreshParser</a:t>
            </a:r>
            <a:r>
              <a:rPr lang="en-US" sz="2800" b="0" dirty="0" smtClean="0"/>
              <a:t>) is not suited for this problem</a:t>
            </a:r>
          </a:p>
          <a:p>
            <a:endParaRPr lang="en-US" sz="2800" b="0" dirty="0"/>
          </a:p>
          <a:p>
            <a:r>
              <a:rPr lang="en-US" sz="2800" b="0" dirty="0" smtClean="0"/>
              <a:t>Also need a tool that can:</a:t>
            </a:r>
          </a:p>
          <a:p>
            <a:pPr lvl="1"/>
            <a:r>
              <a:rPr lang="en-US" sz="2400" dirty="0" smtClean="0"/>
              <a:t>determine if a peptide sequence is uniquely mapping to a protein (</a:t>
            </a:r>
            <a:r>
              <a:rPr lang="en-US" sz="2400" dirty="0" err="1" smtClean="0"/>
              <a:t>proteotypic</a:t>
            </a:r>
            <a:r>
              <a:rPr lang="en-US" sz="2400" dirty="0" smtClean="0"/>
              <a:t>)</a:t>
            </a:r>
            <a:endParaRPr lang="en-US" sz="2400" b="0" dirty="0" smtClean="0"/>
          </a:p>
          <a:p>
            <a:pPr lvl="1"/>
            <a:r>
              <a:rPr lang="en-US" sz="2400" b="0" dirty="0" smtClean="0"/>
              <a:t> do “fuzzy” mapping, where a portion of the peptide sequence is unknown</a:t>
            </a:r>
          </a:p>
          <a:p>
            <a:endParaRPr lang="en-US" sz="2800" b="0" dirty="0"/>
          </a:p>
          <a:p>
            <a:r>
              <a:rPr lang="en-US" sz="2800" b="0" dirty="0" smtClean="0"/>
              <a:t>New tools to index databases and map peptides</a:t>
            </a:r>
          </a:p>
          <a:p>
            <a:pPr lvl="1"/>
            <a:r>
              <a:rPr lang="en-US" sz="2400" dirty="0" smtClean="0"/>
              <a:t>In development…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18538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Indexing Basics :: FASTA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295400"/>
            <a:ext cx="838200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Lucida Console" panose="020B0609040504020204" pitchFamily="49" charset="0"/>
              </a:rPr>
              <a:t>&gt;sp|P31946|1433B_HUMAN 14-3-3 protein beta/alpha OS=Homo sapiens GN=YWHAB PE=1 </a:t>
            </a:r>
            <a:r>
              <a:rPr lang="en-US" dirty="0" smtClean="0">
                <a:latin typeface="Lucida Console" panose="020B0609040504020204" pitchFamily="49" charset="0"/>
              </a:rPr>
              <a:t>SV=3</a:t>
            </a: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MTMDKSELVQKAKLAEQAERYDDMAAAMKAVTEQGHELSNEERNLLSVAYKNVVGARRSSWRVISSIEQKTERNEKKQQMGKEYREKIEAELQDICNDVLELLDKYLIPNATQPESKVFYLKMKGDYFRYLSEVASGDNKQTTVSNSQQAYQEAFEISKKEMQPTHPIRLGLALNFSVFYYEILNSPEKACSLAKTAFDEAIAELDTLNEESYKDSTLIMQLLRDNLTLWTSENQGDEGDAGEGEN</a:t>
            </a:r>
          </a:p>
          <a:p>
            <a:pPr algn="l"/>
            <a:r>
              <a:rPr lang="en-US" dirty="0" smtClean="0">
                <a:latin typeface="Lucida Console" panose="020B0609040504020204" pitchFamily="49" charset="0"/>
              </a:rPr>
              <a:t>...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7338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l">
              <a:buFont typeface="+mj-lt"/>
              <a:buAutoNum type="romanUcPeriod"/>
            </a:pPr>
            <a:r>
              <a:rPr lang="en-US" sz="2000" dirty="0" smtClean="0"/>
              <a:t>Pick segment size 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s=5</a:t>
            </a:r>
            <a:r>
              <a:rPr lang="en-US" sz="2000" dirty="0" smtClean="0"/>
              <a:t>)</a:t>
            </a:r>
          </a:p>
          <a:p>
            <a:pPr marL="514350" indent="-514350" algn="l">
              <a:buFont typeface="+mj-lt"/>
              <a:buAutoNum type="romanUcPeriod"/>
            </a:pPr>
            <a:r>
              <a:rPr lang="en-US" sz="2000" dirty="0" smtClean="0"/>
              <a:t>For each protein: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000" dirty="0" smtClean="0"/>
              <a:t>Generate accession alias: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1::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sp|P31946|1433B_HUMAN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000" dirty="0" smtClean="0"/>
              <a:t>Record position of each s-length segment: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MTMDK:1,1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TMDKS:1,2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MDKSE:1,3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Lucida Console" panose="020B0609040504020204" pitchFamily="49" charset="0"/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ucida Console" panose="020B0609040504020204" pitchFamily="49" charset="0"/>
              </a:rPr>
              <a:t>DKSEL:1,4</a:t>
            </a:r>
          </a:p>
          <a:p>
            <a:pPr marL="514350" indent="-514350" algn="l">
              <a:buFont typeface="+mj-lt"/>
              <a:buAutoNum type="romanUcPeriod"/>
            </a:pPr>
            <a:r>
              <a:rPr lang="en-US" sz="2000" dirty="0" smtClean="0"/>
              <a:t>Repeat…</a:t>
            </a:r>
            <a:endParaRPr lang="en-US" sz="20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64820" y="1600200"/>
            <a:ext cx="3185160" cy="0"/>
          </a:xfrm>
          <a:prstGeom prst="line">
            <a:avLst/>
          </a:prstGeom>
          <a:solidFill>
            <a:srgbClr val="FF3300"/>
          </a:solidFill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34443" y="1828800"/>
            <a:ext cx="744761" cy="381000"/>
          </a:xfrm>
          <a:prstGeom prst="rect">
            <a:avLst/>
          </a:prstGeom>
          <a:solidFill>
            <a:srgbClr val="FFFF66">
              <a:alpha val="36078"/>
            </a:srgbClr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8917E-6 L 0.01667 1.58917E-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3 0.00069 L 0.03021 0.0006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PEFF Extensions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1" y="1360722"/>
            <a:ext cx="8725988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Lucida Console" panose="020B0609040504020204" pitchFamily="49" charset="0"/>
              </a:rPr>
              <a:t>&gt;nxp:NX_Q5EE01-2 \</a:t>
            </a:r>
            <a:r>
              <a:rPr lang="en-US" sz="1400" dirty="0" err="1">
                <a:latin typeface="Lucida Console" panose="020B0609040504020204" pitchFamily="49" charset="0"/>
              </a:rPr>
              <a:t>DbUniqueId</a:t>
            </a:r>
            <a:r>
              <a:rPr lang="en-US" sz="1400" dirty="0">
                <a:latin typeface="Lucida Console" panose="020B0609040504020204" pitchFamily="49" charset="0"/>
              </a:rPr>
              <a:t>=NX_Q5EE01-2 \</a:t>
            </a:r>
            <a:r>
              <a:rPr lang="en-US" sz="1400" dirty="0" err="1">
                <a:latin typeface="Lucida Console" panose="020B0609040504020204" pitchFamily="49" charset="0"/>
              </a:rPr>
              <a:t>PName</a:t>
            </a:r>
            <a:r>
              <a:rPr lang="en-US" sz="1400" dirty="0">
                <a:latin typeface="Lucida Console" panose="020B0609040504020204" pitchFamily="49" charset="0"/>
              </a:rPr>
              <a:t>=Centromere protein W isoform </a:t>
            </a:r>
            <a:r>
              <a:rPr lang="en-US" sz="1400" dirty="0" err="1">
                <a:latin typeface="Lucida Console" panose="020B0609040504020204" pitchFamily="49" charset="0"/>
              </a:rPr>
              <a:t>Iso</a:t>
            </a:r>
            <a:r>
              <a:rPr lang="en-US" sz="1400" dirty="0">
                <a:latin typeface="Lucida Console" panose="020B0609040504020204" pitchFamily="49" charset="0"/>
              </a:rPr>
              <a:t> 2 \</a:t>
            </a:r>
            <a:r>
              <a:rPr lang="en-US" sz="1400" dirty="0" err="1">
                <a:latin typeface="Lucida Console" panose="020B0609040504020204" pitchFamily="49" charset="0"/>
              </a:rPr>
              <a:t>GName</a:t>
            </a:r>
            <a:r>
              <a:rPr lang="en-US" sz="1400" dirty="0">
                <a:latin typeface="Lucida Console" panose="020B0609040504020204" pitchFamily="49" charset="0"/>
              </a:rPr>
              <a:t>=CENPW \</a:t>
            </a:r>
            <a:r>
              <a:rPr lang="en-US" sz="1400" dirty="0" err="1">
                <a:latin typeface="Lucida Console" panose="020B0609040504020204" pitchFamily="49" charset="0"/>
              </a:rPr>
              <a:t>NcbiTaxId</a:t>
            </a:r>
            <a:r>
              <a:rPr lang="en-US" sz="1400" dirty="0">
                <a:latin typeface="Lucida Console" panose="020B0609040504020204" pitchFamily="49" charset="0"/>
              </a:rPr>
              <a:t>=9606 \</a:t>
            </a:r>
            <a:r>
              <a:rPr lang="en-US" sz="1400" dirty="0" err="1">
                <a:latin typeface="Lucida Console" panose="020B0609040504020204" pitchFamily="49" charset="0"/>
              </a:rPr>
              <a:t>TaxName</a:t>
            </a:r>
            <a:r>
              <a:rPr lang="en-US" sz="1400" dirty="0">
                <a:latin typeface="Lucida Console" panose="020B0609040504020204" pitchFamily="49" charset="0"/>
              </a:rPr>
              <a:t>=Homo Sapiens \Length=103 \SV=26 \EV=265 \</a:t>
            </a:r>
            <a:r>
              <a:rPr lang="en-US" sz="1400" dirty="0" smtClean="0">
                <a:latin typeface="Lucida Console" panose="020B0609040504020204" pitchFamily="49" charset="0"/>
              </a:rPr>
              <a:t>PE=1 \</a:t>
            </a:r>
            <a:r>
              <a:rPr lang="en-US" sz="1400" dirty="0" err="1" smtClean="0">
                <a:latin typeface="Lucida Console" panose="020B0609040504020204" pitchFamily="49" charset="0"/>
              </a:rPr>
              <a:t>VariantSimple</a:t>
            </a:r>
            <a:r>
              <a:rPr lang="en-US" sz="1400" dirty="0">
                <a:latin typeface="Lucida Console" panose="020B0609040504020204" pitchFamily="49" charset="0"/>
              </a:rPr>
              <a:t>=(4|L)(6|M)(6|V)(8|P)(8|F)(11|R)(19|H)(19|C)(20|D</a:t>
            </a:r>
            <a:r>
              <a:rPr lang="en-US" sz="1400" dirty="0" smtClean="0">
                <a:latin typeface="Lucida Console" panose="020B0609040504020204" pitchFamily="49" charset="0"/>
              </a:rPr>
              <a:t>)(</a:t>
            </a:r>
            <a:r>
              <a:rPr lang="en-US" sz="1400" dirty="0">
                <a:latin typeface="Lucida Console" panose="020B0609040504020204" pitchFamily="49" charset="0"/>
              </a:rPr>
              <a:t>24|Q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28|L</a:t>
            </a:r>
            <a:r>
              <a:rPr lang="en-US" sz="1400" dirty="0" smtClean="0">
                <a:latin typeface="Lucida Console" panose="020B0609040504020204" pitchFamily="49" charset="0"/>
              </a:rPr>
              <a:t>)(</a:t>
            </a:r>
            <a:r>
              <a:rPr lang="en-US" sz="1400" dirty="0">
                <a:latin typeface="Lucida Console" panose="020B0609040504020204" pitchFamily="49" charset="0"/>
              </a:rPr>
              <a:t>28|P)(31|R)(32|*)(40|N)(41|F)(47|S)(49|W)(49|L)(55|M)(56|E)(60|V)(62|F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67|R)(68|*)(68|Q)(72|D)(74|G)(78|F)(79|V)(12|H)(26|C)(77|T)(78|S)(89|R)(93|T</a:t>
            </a:r>
            <a:r>
              <a:rPr lang="en-US" sz="1400" dirty="0" smtClean="0">
                <a:latin typeface="Lucida Console" panose="020B0609040504020204" pitchFamily="49" charset="0"/>
              </a:rPr>
              <a:t>) (</a:t>
            </a:r>
            <a:r>
              <a:rPr lang="en-US" sz="1400" dirty="0">
                <a:latin typeface="Lucida Console" panose="020B0609040504020204" pitchFamily="49" charset="0"/>
              </a:rPr>
              <a:t>95|M)(101|I)(101|G) \Processed=(1|103|mature protein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MALSTIVSQRKQIKRKAPRGFLKRVFKRKKPQLRLEKSGDLLVRFHPFSGWE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WGTGEVHLNCLLFVHRLAEESRTNACASKCRVINKEHVLAAAKVILKKSRG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1" y="3493971"/>
            <a:ext cx="540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Generate all possible combinations, e.g. position 4: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1" y="3863303"/>
            <a:ext cx="8725988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\</a:t>
            </a:r>
            <a:r>
              <a:rPr lang="en-US" sz="1400" dirty="0" err="1" smtClean="0">
                <a:latin typeface="Lucida Console" panose="020B0609040504020204" pitchFamily="49" charset="0"/>
              </a:rPr>
              <a:t>VariantSimple</a:t>
            </a:r>
            <a:r>
              <a:rPr lang="en-US" sz="1400" dirty="0">
                <a:latin typeface="Lucida Console" panose="020B0609040504020204" pitchFamily="49" charset="0"/>
              </a:rPr>
              <a:t>=(4|L)(6|M)(6|V)(8|P)(8|F</a:t>
            </a:r>
            <a:r>
              <a:rPr lang="en-US" sz="1400" dirty="0" smtClean="0">
                <a:latin typeface="Lucida Console" panose="020B0609040504020204" pitchFamily="49" charset="0"/>
              </a:rPr>
              <a:t>)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(</a:t>
            </a:r>
            <a:r>
              <a:rPr lang="en-US" sz="1400" dirty="0">
                <a:solidFill>
                  <a:schemeClr val="bg2"/>
                </a:solidFill>
                <a:latin typeface="Lucida Console" panose="020B0609040504020204" pitchFamily="49" charset="0"/>
              </a:rPr>
              <a:t>11|R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)...</a:t>
            </a:r>
          </a:p>
          <a:p>
            <a:pPr algn="l"/>
            <a:endParaRPr lang="en-US" sz="1400" dirty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    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M A L</a:t>
            </a:r>
            <a:r>
              <a:rPr lang="en-US" sz="1400" dirty="0" smtClean="0">
                <a:latin typeface="Lucida Console" panose="020B0609040504020204" pitchFamily="49" charset="0"/>
              </a:rPr>
              <a:t> S T I V S 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Q R K Q . . 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                      L   M   P     </a:t>
            </a:r>
            <a:r>
              <a:rPr lang="en-US" sz="1400" dirty="0" smtClean="0">
                <a:solidFill>
                  <a:schemeClr val="bg2"/>
                </a:solidFill>
                <a:latin typeface="Lucida Console" panose="020B0609040504020204" pitchFamily="49" charset="0"/>
              </a:rPr>
              <a:t>R</a:t>
            </a:r>
          </a:p>
          <a:p>
            <a:pPr algn="l"/>
            <a:r>
              <a:rPr lang="en-US" sz="1400" dirty="0">
                <a:latin typeface="Lucida Console" panose="020B0609040504020204" pitchFamily="49" charset="0"/>
              </a:rPr>
              <a:t> </a:t>
            </a:r>
            <a:r>
              <a:rPr lang="en-US" sz="1400" dirty="0" smtClean="0">
                <a:latin typeface="Lucida Console" panose="020B0609040504020204" pitchFamily="49" charset="0"/>
              </a:rPr>
              <a:t>                         V   F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37333"/>
              </p:ext>
            </p:extLst>
          </p:nvPr>
        </p:nvGraphicFramePr>
        <p:xfrm>
          <a:off x="182881" y="5254100"/>
          <a:ext cx="8022966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7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7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STIVS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STMVS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STVVS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LTIVS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LTMVS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LTVVS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STIVP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STMVP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STVVP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LTIVP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LTMVP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LTVVP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STIVF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STMVF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STVVF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LTIVF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LTMVF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Lucida Console" panose="020B0609040504020204" pitchFamily="49" charset="0"/>
                        </a:rPr>
                        <a:t>LTVVF</a:t>
                      </a:r>
                      <a:endParaRPr lang="en-US" sz="2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866275" y="1751798"/>
            <a:ext cx="1732548" cy="38501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4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Segment Index Examples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ECB549-5012-4D33-B195-31177ECE9EDE}" type="slidenum">
              <a:rPr lang="en-US" sz="1400" smtClean="0">
                <a:solidFill>
                  <a:schemeClr val="bg2"/>
                </a:solidFill>
              </a:rPr>
              <a:pPr eaLnBrk="1" hangingPunct="1"/>
              <a:t>9</a:t>
            </a:fld>
            <a:endParaRPr lang="en-US" sz="1400" dirty="0" smtClean="0">
              <a:solidFill>
                <a:schemeClr val="bg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1" y="1389597"/>
            <a:ext cx="8725988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  <a:effectLst>
            <a:innerShdw blurRad="114300">
              <a:schemeClr val="bg2"/>
            </a:inn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MTMDF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39998,110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16987,256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9989,409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8055,409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14974,409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9966,32</a:t>
            </a:r>
          </a:p>
          <a:p>
            <a:pPr algn="l"/>
            <a:endParaRPr lang="en-US" sz="1400" dirty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MTMDG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21245,214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13297,551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6850,771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6946,765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8252,691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8222,691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6761,771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7289,742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15577,216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19017,216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35319,128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23400,175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423,2611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301,247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322,247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3444,574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3912,512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3971,574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4221,574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3967,574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30954,1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34487,1</a:t>
            </a:r>
          </a:p>
          <a:p>
            <a:pPr algn="l"/>
            <a:endParaRPr lang="en-US" sz="1400" dirty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MTMDH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27409,118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27587,122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39998,110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1665,1345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11991,577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12010,577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13725,524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21476,137</a:t>
            </a:r>
          </a:p>
          <a:p>
            <a:pPr algn="l"/>
            <a:endParaRPr lang="en-US" sz="1400" dirty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MTMDK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7427,745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6034,827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6281,811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6489,797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7277,758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4127,191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5082,114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3545,419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4188,338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22806,160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25961,160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25696,160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25125,121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28722,121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28431,121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31188,28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34399,28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34078,28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19330,250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3857,177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15577,216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19017,216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35319,128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23400,175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423,2611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32146,1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16085,424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25829,66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8696,23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13,1180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270,2935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288,2935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279,2896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299,2935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24862,125</a:t>
            </a:r>
          </a:p>
          <a:p>
            <a:pPr algn="l"/>
            <a:endParaRPr lang="en-US" sz="1400" dirty="0">
              <a:latin typeface="Lucida Console" panose="020B0609040504020204" pitchFamily="49" charset="0"/>
            </a:endParaRP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MTMDL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12635,443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31377,61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31820,61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37694,52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37694,113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40576,1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40576,62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36955,52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36955,113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10307,481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29218,272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30942,243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4939,562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14147,184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355,2484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330,2484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4315,630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5236,562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8580,183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9242,183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14962,341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20665,223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8448,12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818,1774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1168,1774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844,1755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768,1774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9015,688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19571,269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24963,269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21512,335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21868,329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21822,330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21489,336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6624,340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12762,340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21476,137</a:t>
            </a:r>
            <a:r>
              <a:rPr lang="en-US" sz="1400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:</a:t>
            </a:r>
            <a:r>
              <a:rPr lang="en-US" sz="1400" dirty="0" smtClean="0">
                <a:latin typeface="Lucida Console" panose="020B0609040504020204" pitchFamily="49" charset="0"/>
              </a:rPr>
              <a:t>28584,273</a:t>
            </a:r>
          </a:p>
          <a:p>
            <a:pPr algn="l"/>
            <a:r>
              <a:rPr lang="en-US" sz="1400" dirty="0" smtClean="0">
                <a:latin typeface="Lucida Console" panose="020B0609040504020204" pitchFamily="49" charset="0"/>
              </a:rPr>
              <a:t>...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819397" y="1559292"/>
            <a:ext cx="1211283" cy="38501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97579" y="2854224"/>
            <a:ext cx="1235034" cy="38501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8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PPCours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TPPCourse</Template>
  <TotalTime>23764</TotalTime>
  <Words>2132</Words>
  <Application>Microsoft Office PowerPoint</Application>
  <PresentationFormat>On-screen Show (4:3)</PresentationFormat>
  <Paragraphs>546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Gill Sans MT</vt:lpstr>
      <vt:lpstr>Lucida Console</vt:lpstr>
      <vt:lpstr>Wingdings</vt:lpstr>
      <vt:lpstr>TPPCourse</vt:lpstr>
      <vt:lpstr>Indexing FASTA and PEFF files</vt:lpstr>
      <vt:lpstr>What is PEFF?</vt:lpstr>
      <vt:lpstr>What does PEFF look like?</vt:lpstr>
      <vt:lpstr>PEFF Keywords</vt:lpstr>
      <vt:lpstr>PEFF Status</vt:lpstr>
      <vt:lpstr>Mapping Sequences to PEFF</vt:lpstr>
      <vt:lpstr>Indexing Basics :: FASTA</vt:lpstr>
      <vt:lpstr>PEFF Extensions</vt:lpstr>
      <vt:lpstr>Segment Index Examples</vt:lpstr>
      <vt:lpstr>New Indexing Tool :: indexPEFF</vt:lpstr>
      <vt:lpstr>Output Index File</vt:lpstr>
      <vt:lpstr>Index File :: Header</vt:lpstr>
      <vt:lpstr>Index File :: Segments Offset</vt:lpstr>
      <vt:lpstr>Index File :: Aliases</vt:lpstr>
      <vt:lpstr>Index File :: The Index!</vt:lpstr>
      <vt:lpstr>Considerations and Limitations</vt:lpstr>
      <vt:lpstr>Indexing :: Performance (updated)</vt:lpstr>
      <vt:lpstr>Sequence Mapping Using Segment Indices</vt:lpstr>
      <vt:lpstr>Potential Sequence Mis-mapping</vt:lpstr>
      <vt:lpstr>New Peptide Mapping Tool :: mapPeptides</vt:lpstr>
      <vt:lpstr>mapPeptides :: Features</vt:lpstr>
      <vt:lpstr>mapPeptides :: Wildcards</vt:lpstr>
      <vt:lpstr>mapPeptides :: Fuzzy Matching</vt:lpstr>
      <vt:lpstr>mapPeptides :: Mass Constraints</vt:lpstr>
      <vt:lpstr>mapPeptides :: Mass Constraints (2)</vt:lpstr>
      <vt:lpstr>Work in Progress…</vt:lpstr>
    </vt:vector>
  </TitlesOfParts>
  <Company>ISB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Proteomics Informatics: Introduction</dc:title>
  <dc:creator>lmendoza</dc:creator>
  <cp:lastModifiedBy>Luis Mendoza</cp:lastModifiedBy>
  <cp:revision>357</cp:revision>
  <dcterms:created xsi:type="dcterms:W3CDTF">2018-01-09T02:16:08Z</dcterms:created>
  <dcterms:modified xsi:type="dcterms:W3CDTF">2018-06-22T22:03:47Z</dcterms:modified>
</cp:coreProperties>
</file>