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51206400" cy="32918400"/>
  <p:notesSz cx="9296400" cy="7010400"/>
  <p:defaultTextStyle>
    <a:defPPr>
      <a:defRPr lang="en-US"/>
    </a:defPPr>
    <a:lvl1pPr algn="l" rtl="0" fontAlgn="base">
      <a:spcBef>
        <a:spcPct val="0"/>
      </a:spcBef>
      <a:spcAft>
        <a:spcPct val="0"/>
      </a:spcAft>
      <a:defRPr sz="9400" kern="1200">
        <a:solidFill>
          <a:schemeClr val="tx1"/>
        </a:solidFill>
        <a:latin typeface="Arial" charset="0"/>
        <a:ea typeface="+mn-ea"/>
        <a:cs typeface="+mn-cs"/>
      </a:defRPr>
    </a:lvl1pPr>
    <a:lvl2pPr marL="457200" algn="l" rtl="0" fontAlgn="base">
      <a:spcBef>
        <a:spcPct val="0"/>
      </a:spcBef>
      <a:spcAft>
        <a:spcPct val="0"/>
      </a:spcAft>
      <a:defRPr sz="9400" kern="1200">
        <a:solidFill>
          <a:schemeClr val="tx1"/>
        </a:solidFill>
        <a:latin typeface="Arial" charset="0"/>
        <a:ea typeface="+mn-ea"/>
        <a:cs typeface="+mn-cs"/>
      </a:defRPr>
    </a:lvl2pPr>
    <a:lvl3pPr marL="914400" algn="l" rtl="0" fontAlgn="base">
      <a:spcBef>
        <a:spcPct val="0"/>
      </a:spcBef>
      <a:spcAft>
        <a:spcPct val="0"/>
      </a:spcAft>
      <a:defRPr sz="9400" kern="1200">
        <a:solidFill>
          <a:schemeClr val="tx1"/>
        </a:solidFill>
        <a:latin typeface="Arial" charset="0"/>
        <a:ea typeface="+mn-ea"/>
        <a:cs typeface="+mn-cs"/>
      </a:defRPr>
    </a:lvl3pPr>
    <a:lvl4pPr marL="1371600" algn="l" rtl="0" fontAlgn="base">
      <a:spcBef>
        <a:spcPct val="0"/>
      </a:spcBef>
      <a:spcAft>
        <a:spcPct val="0"/>
      </a:spcAft>
      <a:defRPr sz="9400" kern="1200">
        <a:solidFill>
          <a:schemeClr val="tx1"/>
        </a:solidFill>
        <a:latin typeface="Arial" charset="0"/>
        <a:ea typeface="+mn-ea"/>
        <a:cs typeface="+mn-cs"/>
      </a:defRPr>
    </a:lvl4pPr>
    <a:lvl5pPr marL="1828800" algn="l" rtl="0" fontAlgn="base">
      <a:spcBef>
        <a:spcPct val="0"/>
      </a:spcBef>
      <a:spcAft>
        <a:spcPct val="0"/>
      </a:spcAft>
      <a:defRPr sz="9400" kern="1200">
        <a:solidFill>
          <a:schemeClr val="tx1"/>
        </a:solidFill>
        <a:latin typeface="Arial" charset="0"/>
        <a:ea typeface="+mn-ea"/>
        <a:cs typeface="+mn-cs"/>
      </a:defRPr>
    </a:lvl5pPr>
    <a:lvl6pPr marL="2286000" algn="l" defTabSz="914400" rtl="0" eaLnBrk="1" latinLnBrk="0" hangingPunct="1">
      <a:defRPr sz="9400" kern="1200">
        <a:solidFill>
          <a:schemeClr val="tx1"/>
        </a:solidFill>
        <a:latin typeface="Arial" charset="0"/>
        <a:ea typeface="+mn-ea"/>
        <a:cs typeface="+mn-cs"/>
      </a:defRPr>
    </a:lvl6pPr>
    <a:lvl7pPr marL="2743200" algn="l" defTabSz="914400" rtl="0" eaLnBrk="1" latinLnBrk="0" hangingPunct="1">
      <a:defRPr sz="9400" kern="1200">
        <a:solidFill>
          <a:schemeClr val="tx1"/>
        </a:solidFill>
        <a:latin typeface="Arial" charset="0"/>
        <a:ea typeface="+mn-ea"/>
        <a:cs typeface="+mn-cs"/>
      </a:defRPr>
    </a:lvl7pPr>
    <a:lvl8pPr marL="3200400" algn="l" defTabSz="914400" rtl="0" eaLnBrk="1" latinLnBrk="0" hangingPunct="1">
      <a:defRPr sz="9400" kern="1200">
        <a:solidFill>
          <a:schemeClr val="tx1"/>
        </a:solidFill>
        <a:latin typeface="Arial" charset="0"/>
        <a:ea typeface="+mn-ea"/>
        <a:cs typeface="+mn-cs"/>
      </a:defRPr>
    </a:lvl8pPr>
    <a:lvl9pPr marL="3657600" algn="l" defTabSz="914400" rtl="0" eaLnBrk="1" latinLnBrk="0" hangingPunct="1">
      <a:defRPr sz="9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61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98300"/>
    <a:srgbClr val="D35B1F"/>
    <a:srgbClr val="D87645"/>
    <a:srgbClr val="003F72"/>
    <a:srgbClr val="EEEEEE"/>
    <a:srgbClr val="668CAA"/>
    <a:srgbClr val="EEF4B3"/>
    <a:srgbClr val="99B2C7"/>
    <a:srgbClr val="C9DD03"/>
    <a:srgbClr val="CCD8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165" autoAdjust="0"/>
    <p:restoredTop sz="94660" autoAdjust="0"/>
  </p:normalViewPr>
  <p:slideViewPr>
    <p:cSldViewPr>
      <p:cViewPr varScale="1">
        <p:scale>
          <a:sx n="43" d="100"/>
          <a:sy n="43" d="100"/>
        </p:scale>
        <p:origin x="600" y="162"/>
      </p:cViewPr>
      <p:guideLst>
        <p:guide orient="horz" pos="10368"/>
        <p:guide pos="16128"/>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163" y="10226675"/>
            <a:ext cx="43526075" cy="7054850"/>
          </a:xfrm>
        </p:spPr>
        <p:txBody>
          <a:bodyPr/>
          <a:lstStyle/>
          <a:p>
            <a:r>
              <a:rPr lang="en-US" smtClean="0"/>
              <a:t>Click to edit Master title style</a:t>
            </a:r>
            <a:endParaRPr lang="en-US"/>
          </a:p>
        </p:txBody>
      </p:sp>
      <p:sp>
        <p:nvSpPr>
          <p:cNvPr id="3" name="Subtitle 2"/>
          <p:cNvSpPr>
            <a:spLocks noGrp="1"/>
          </p:cNvSpPr>
          <p:nvPr>
            <p:ph type="subTitle" idx="1"/>
          </p:nvPr>
        </p:nvSpPr>
        <p:spPr>
          <a:xfrm>
            <a:off x="7680325" y="18653125"/>
            <a:ext cx="35845750"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7178C8C-83A9-4FAE-9F28-EF9C61E36984}"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97E0BCC-A8CC-4430-9839-54194A9AE5D4}"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125275" y="1317625"/>
            <a:ext cx="11520488" cy="280892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60638" y="1317625"/>
            <a:ext cx="34412237" cy="280892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929C2D4-E1DE-4C49-AE1C-A1242F910D9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41D810F-0D90-4918-B04F-145ADEE1EC1D}"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0" y="21153438"/>
            <a:ext cx="43526075" cy="653732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4044950" y="13952538"/>
            <a:ext cx="43526075"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F0CC1C1-FA76-4A5D-B36B-2B6E6A77F809}"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60638" y="7680325"/>
            <a:ext cx="22966362" cy="21726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5679400" y="7680325"/>
            <a:ext cx="22966363" cy="21726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1C84931-2231-4F94-80B8-5A021D45A47C}"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560638" y="7369175"/>
            <a:ext cx="22625050"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60638" y="10439400"/>
            <a:ext cx="2262505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6012775" y="7369175"/>
            <a:ext cx="22632988"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6012775" y="10439400"/>
            <a:ext cx="22632988"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98FAF050-C2CF-4A3F-926C-37CEBDCDEE7B}"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D67D14E5-148A-4ABF-B59D-1A3A9E7DF1C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8322A1CB-7B9F-4DF9-A8F9-1E6B139D5BC3}"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311275"/>
            <a:ext cx="16846550" cy="557688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0019963" y="1311275"/>
            <a:ext cx="286258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560638" y="6888163"/>
            <a:ext cx="16846550"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F381F82-CB9D-465A-AFF0-61DB5935EFC9}"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175" y="23042563"/>
            <a:ext cx="30724475" cy="27209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0036175" y="2941638"/>
            <a:ext cx="30724475"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0036175" y="25763538"/>
            <a:ext cx="30724475"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D4C5ACD-8F7B-4324-A85C-1A6489E1D471}"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60638" y="1317625"/>
            <a:ext cx="46085125" cy="5486400"/>
          </a:xfrm>
          <a:prstGeom prst="rect">
            <a:avLst/>
          </a:prstGeom>
          <a:noFill/>
          <a:ln w="9525">
            <a:noFill/>
            <a:miter lim="800000"/>
            <a:headEnd/>
            <a:tailEnd/>
          </a:ln>
          <a:effectLst/>
        </p:spPr>
        <p:txBody>
          <a:bodyPr vert="horz" wrap="square" lIns="475488" tIns="237744" rIns="475488" bIns="237744"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2560638" y="7680325"/>
            <a:ext cx="46085125" cy="21726525"/>
          </a:xfrm>
          <a:prstGeom prst="rect">
            <a:avLst/>
          </a:prstGeom>
          <a:noFill/>
          <a:ln w="9525">
            <a:noFill/>
            <a:miter lim="800000"/>
            <a:headEnd/>
            <a:tailEnd/>
          </a:ln>
          <a:effectLst/>
        </p:spPr>
        <p:txBody>
          <a:bodyPr vert="horz" wrap="square" lIns="475488" tIns="237744" rIns="475488" bIns="237744"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560638" y="29978350"/>
            <a:ext cx="11947525" cy="2286000"/>
          </a:xfrm>
          <a:prstGeom prst="rect">
            <a:avLst/>
          </a:prstGeom>
          <a:noFill/>
          <a:ln w="9525">
            <a:noFill/>
            <a:miter lim="800000"/>
            <a:headEnd/>
            <a:tailEnd/>
          </a:ln>
          <a:effectLst/>
        </p:spPr>
        <p:txBody>
          <a:bodyPr vert="horz" wrap="square" lIns="475488" tIns="237744" rIns="475488" bIns="237744" numCol="1" anchor="t" anchorCtr="0" compatLnSpc="1">
            <a:prstTxWarp prst="textNoShape">
              <a:avLst/>
            </a:prstTxWarp>
          </a:bodyPr>
          <a:lstStyle>
            <a:lvl1pPr defTabSz="4754563">
              <a:defRPr sz="7300"/>
            </a:lvl1pPr>
          </a:lstStyle>
          <a:p>
            <a:endParaRPr lang="en-US"/>
          </a:p>
        </p:txBody>
      </p:sp>
      <p:sp>
        <p:nvSpPr>
          <p:cNvPr id="1029" name="Rectangle 5"/>
          <p:cNvSpPr>
            <a:spLocks noGrp="1" noChangeArrowheads="1"/>
          </p:cNvSpPr>
          <p:nvPr>
            <p:ph type="ftr" sz="quarter" idx="3"/>
          </p:nvPr>
        </p:nvSpPr>
        <p:spPr bwMode="auto">
          <a:xfrm>
            <a:off x="17495838" y="29978350"/>
            <a:ext cx="16214725" cy="2286000"/>
          </a:xfrm>
          <a:prstGeom prst="rect">
            <a:avLst/>
          </a:prstGeom>
          <a:noFill/>
          <a:ln w="9525">
            <a:noFill/>
            <a:miter lim="800000"/>
            <a:headEnd/>
            <a:tailEnd/>
          </a:ln>
          <a:effectLst/>
        </p:spPr>
        <p:txBody>
          <a:bodyPr vert="horz" wrap="square" lIns="475488" tIns="237744" rIns="475488" bIns="237744" numCol="1" anchor="t" anchorCtr="0" compatLnSpc="1">
            <a:prstTxWarp prst="textNoShape">
              <a:avLst/>
            </a:prstTxWarp>
          </a:bodyPr>
          <a:lstStyle>
            <a:lvl1pPr algn="ctr" defTabSz="4754563">
              <a:defRPr sz="7300"/>
            </a:lvl1pPr>
          </a:lstStyle>
          <a:p>
            <a:endParaRPr lang="en-US"/>
          </a:p>
        </p:txBody>
      </p:sp>
      <p:sp>
        <p:nvSpPr>
          <p:cNvPr id="1030" name="Rectangle 6"/>
          <p:cNvSpPr>
            <a:spLocks noGrp="1" noChangeArrowheads="1"/>
          </p:cNvSpPr>
          <p:nvPr>
            <p:ph type="sldNum" sz="quarter" idx="4"/>
          </p:nvPr>
        </p:nvSpPr>
        <p:spPr bwMode="auto">
          <a:xfrm>
            <a:off x="36698238" y="29978350"/>
            <a:ext cx="11947525" cy="2286000"/>
          </a:xfrm>
          <a:prstGeom prst="rect">
            <a:avLst/>
          </a:prstGeom>
          <a:noFill/>
          <a:ln w="9525">
            <a:noFill/>
            <a:miter lim="800000"/>
            <a:headEnd/>
            <a:tailEnd/>
          </a:ln>
          <a:effectLst/>
        </p:spPr>
        <p:txBody>
          <a:bodyPr vert="horz" wrap="square" lIns="475488" tIns="237744" rIns="475488" bIns="237744" numCol="1" anchor="t" anchorCtr="0" compatLnSpc="1">
            <a:prstTxWarp prst="textNoShape">
              <a:avLst/>
            </a:prstTxWarp>
          </a:bodyPr>
          <a:lstStyle>
            <a:lvl1pPr algn="r" defTabSz="4754563">
              <a:defRPr sz="7300"/>
            </a:lvl1pPr>
          </a:lstStyle>
          <a:p>
            <a:fld id="{A82E830C-F285-4840-B69F-2C7C8F7049CC}"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754563" rtl="0" fontAlgn="base">
        <a:spcBef>
          <a:spcPct val="0"/>
        </a:spcBef>
        <a:spcAft>
          <a:spcPct val="0"/>
        </a:spcAft>
        <a:defRPr sz="22900">
          <a:solidFill>
            <a:schemeClr val="tx2"/>
          </a:solidFill>
          <a:latin typeface="+mj-lt"/>
          <a:ea typeface="+mj-ea"/>
          <a:cs typeface="+mj-cs"/>
        </a:defRPr>
      </a:lvl1pPr>
      <a:lvl2pPr algn="ctr" defTabSz="4754563" rtl="0" fontAlgn="base">
        <a:spcBef>
          <a:spcPct val="0"/>
        </a:spcBef>
        <a:spcAft>
          <a:spcPct val="0"/>
        </a:spcAft>
        <a:defRPr sz="22900">
          <a:solidFill>
            <a:schemeClr val="tx2"/>
          </a:solidFill>
          <a:latin typeface="Arial" charset="0"/>
        </a:defRPr>
      </a:lvl2pPr>
      <a:lvl3pPr algn="ctr" defTabSz="4754563" rtl="0" fontAlgn="base">
        <a:spcBef>
          <a:spcPct val="0"/>
        </a:spcBef>
        <a:spcAft>
          <a:spcPct val="0"/>
        </a:spcAft>
        <a:defRPr sz="22900">
          <a:solidFill>
            <a:schemeClr val="tx2"/>
          </a:solidFill>
          <a:latin typeface="Arial" charset="0"/>
        </a:defRPr>
      </a:lvl3pPr>
      <a:lvl4pPr algn="ctr" defTabSz="4754563" rtl="0" fontAlgn="base">
        <a:spcBef>
          <a:spcPct val="0"/>
        </a:spcBef>
        <a:spcAft>
          <a:spcPct val="0"/>
        </a:spcAft>
        <a:defRPr sz="22900">
          <a:solidFill>
            <a:schemeClr val="tx2"/>
          </a:solidFill>
          <a:latin typeface="Arial" charset="0"/>
        </a:defRPr>
      </a:lvl4pPr>
      <a:lvl5pPr algn="ctr" defTabSz="4754563" rtl="0" fontAlgn="base">
        <a:spcBef>
          <a:spcPct val="0"/>
        </a:spcBef>
        <a:spcAft>
          <a:spcPct val="0"/>
        </a:spcAft>
        <a:defRPr sz="22900">
          <a:solidFill>
            <a:schemeClr val="tx2"/>
          </a:solidFill>
          <a:latin typeface="Arial" charset="0"/>
        </a:defRPr>
      </a:lvl5pPr>
      <a:lvl6pPr marL="457200" algn="ctr" defTabSz="4754563" rtl="0" fontAlgn="base">
        <a:spcBef>
          <a:spcPct val="0"/>
        </a:spcBef>
        <a:spcAft>
          <a:spcPct val="0"/>
        </a:spcAft>
        <a:defRPr sz="22900">
          <a:solidFill>
            <a:schemeClr val="tx2"/>
          </a:solidFill>
          <a:latin typeface="Arial" charset="0"/>
        </a:defRPr>
      </a:lvl6pPr>
      <a:lvl7pPr marL="914400" algn="ctr" defTabSz="4754563" rtl="0" fontAlgn="base">
        <a:spcBef>
          <a:spcPct val="0"/>
        </a:spcBef>
        <a:spcAft>
          <a:spcPct val="0"/>
        </a:spcAft>
        <a:defRPr sz="22900">
          <a:solidFill>
            <a:schemeClr val="tx2"/>
          </a:solidFill>
          <a:latin typeface="Arial" charset="0"/>
        </a:defRPr>
      </a:lvl7pPr>
      <a:lvl8pPr marL="1371600" algn="ctr" defTabSz="4754563" rtl="0" fontAlgn="base">
        <a:spcBef>
          <a:spcPct val="0"/>
        </a:spcBef>
        <a:spcAft>
          <a:spcPct val="0"/>
        </a:spcAft>
        <a:defRPr sz="22900">
          <a:solidFill>
            <a:schemeClr val="tx2"/>
          </a:solidFill>
          <a:latin typeface="Arial" charset="0"/>
        </a:defRPr>
      </a:lvl8pPr>
      <a:lvl9pPr marL="1828800" algn="ctr" defTabSz="4754563" rtl="0" fontAlgn="base">
        <a:spcBef>
          <a:spcPct val="0"/>
        </a:spcBef>
        <a:spcAft>
          <a:spcPct val="0"/>
        </a:spcAft>
        <a:defRPr sz="22900">
          <a:solidFill>
            <a:schemeClr val="tx2"/>
          </a:solidFill>
          <a:latin typeface="Arial" charset="0"/>
        </a:defRPr>
      </a:lvl9pPr>
    </p:titleStyle>
    <p:bodyStyle>
      <a:lvl1pPr marL="1782763" indent="-1782763" algn="l" defTabSz="4754563" rtl="0" fontAlgn="base">
        <a:spcBef>
          <a:spcPct val="20000"/>
        </a:spcBef>
        <a:spcAft>
          <a:spcPct val="0"/>
        </a:spcAft>
        <a:buChar char="•"/>
        <a:defRPr sz="16600">
          <a:solidFill>
            <a:schemeClr val="tx1"/>
          </a:solidFill>
          <a:latin typeface="+mn-lt"/>
          <a:ea typeface="+mn-ea"/>
          <a:cs typeface="+mn-cs"/>
        </a:defRPr>
      </a:lvl1pPr>
      <a:lvl2pPr marL="3863975" indent="-1485900" algn="l" defTabSz="4754563" rtl="0" fontAlgn="base">
        <a:spcBef>
          <a:spcPct val="20000"/>
        </a:spcBef>
        <a:spcAft>
          <a:spcPct val="0"/>
        </a:spcAft>
        <a:buChar char="–"/>
        <a:defRPr sz="14600">
          <a:solidFill>
            <a:schemeClr val="tx1"/>
          </a:solidFill>
          <a:latin typeface="+mn-lt"/>
        </a:defRPr>
      </a:lvl2pPr>
      <a:lvl3pPr marL="5943600" indent="-1189038" algn="l" defTabSz="4754563" rtl="0" fontAlgn="base">
        <a:spcBef>
          <a:spcPct val="20000"/>
        </a:spcBef>
        <a:spcAft>
          <a:spcPct val="0"/>
        </a:spcAft>
        <a:buChar char="•"/>
        <a:defRPr sz="12500">
          <a:solidFill>
            <a:schemeClr val="tx1"/>
          </a:solidFill>
          <a:latin typeface="+mn-lt"/>
        </a:defRPr>
      </a:lvl3pPr>
      <a:lvl4pPr marL="8321675" indent="-1189038" algn="l" defTabSz="4754563" rtl="0" fontAlgn="base">
        <a:spcBef>
          <a:spcPct val="20000"/>
        </a:spcBef>
        <a:spcAft>
          <a:spcPct val="0"/>
        </a:spcAft>
        <a:buChar char="–"/>
        <a:defRPr sz="10400">
          <a:solidFill>
            <a:schemeClr val="tx1"/>
          </a:solidFill>
          <a:latin typeface="+mn-lt"/>
        </a:defRPr>
      </a:lvl4pPr>
      <a:lvl5pPr marL="10698163" indent="-1189038" algn="l" defTabSz="4754563" rtl="0" fontAlgn="base">
        <a:spcBef>
          <a:spcPct val="20000"/>
        </a:spcBef>
        <a:spcAft>
          <a:spcPct val="0"/>
        </a:spcAft>
        <a:buChar char="»"/>
        <a:defRPr sz="10400">
          <a:solidFill>
            <a:schemeClr val="tx1"/>
          </a:solidFill>
          <a:latin typeface="+mn-lt"/>
        </a:defRPr>
      </a:lvl5pPr>
      <a:lvl6pPr marL="11155363" indent="-1189038" algn="l" defTabSz="4754563" rtl="0" fontAlgn="base">
        <a:spcBef>
          <a:spcPct val="20000"/>
        </a:spcBef>
        <a:spcAft>
          <a:spcPct val="0"/>
        </a:spcAft>
        <a:buChar char="»"/>
        <a:defRPr sz="10400">
          <a:solidFill>
            <a:schemeClr val="tx1"/>
          </a:solidFill>
          <a:latin typeface="+mn-lt"/>
        </a:defRPr>
      </a:lvl6pPr>
      <a:lvl7pPr marL="11612563" indent="-1189038" algn="l" defTabSz="4754563" rtl="0" fontAlgn="base">
        <a:spcBef>
          <a:spcPct val="20000"/>
        </a:spcBef>
        <a:spcAft>
          <a:spcPct val="0"/>
        </a:spcAft>
        <a:buChar char="»"/>
        <a:defRPr sz="10400">
          <a:solidFill>
            <a:schemeClr val="tx1"/>
          </a:solidFill>
          <a:latin typeface="+mn-lt"/>
        </a:defRPr>
      </a:lvl7pPr>
      <a:lvl8pPr marL="12069763" indent="-1189038" algn="l" defTabSz="4754563" rtl="0" fontAlgn="base">
        <a:spcBef>
          <a:spcPct val="20000"/>
        </a:spcBef>
        <a:spcAft>
          <a:spcPct val="0"/>
        </a:spcAft>
        <a:buChar char="»"/>
        <a:defRPr sz="10400">
          <a:solidFill>
            <a:schemeClr val="tx1"/>
          </a:solidFill>
          <a:latin typeface="+mn-lt"/>
        </a:defRPr>
      </a:lvl8pPr>
      <a:lvl9pPr marL="12526963" indent="-1189038" algn="l" defTabSz="4754563" rtl="0" fontAlgn="base">
        <a:spcBef>
          <a:spcPct val="20000"/>
        </a:spcBef>
        <a:spcAft>
          <a:spcPct val="0"/>
        </a:spcAft>
        <a:buChar char="»"/>
        <a:defRPr sz="10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Rectangle 2"/>
          <p:cNvSpPr/>
          <p:nvPr/>
        </p:nvSpPr>
        <p:spPr bwMode="auto">
          <a:xfrm>
            <a:off x="21956" y="-1"/>
            <a:ext cx="51104232" cy="3852863"/>
          </a:xfrm>
          <a:prstGeom prst="rect">
            <a:avLst/>
          </a:prstGeom>
          <a:solidFill>
            <a:srgbClr val="003F72"/>
          </a:solidFill>
          <a:ln w="76200" cap="flat" cmpd="sng" algn="ctr">
            <a:solidFill>
              <a:srgbClr val="003F72"/>
            </a:solidFill>
            <a:prstDash val="solid"/>
            <a:round/>
            <a:headEnd type="none" w="med" len="med"/>
            <a:tailEnd type="none" w="med" len="med"/>
          </a:ln>
          <a:effectLst>
            <a:outerShdw blurRad="419100" dist="215900" dir="5400000" algn="t" rotWithShape="0">
              <a:schemeClr val="tx1">
                <a:alpha val="40000"/>
              </a:schemeClr>
            </a:outerShdw>
          </a:effectLst>
        </p:spPr>
        <p:txBody>
          <a:bodyPr vert="horz" wrap="square" lIns="91440" tIns="45720" rIns="91440" bIns="45720" numCol="1" rtlCol="0" anchor="t" anchorCtr="0" compatLnSpc="1">
            <a:prstTxWarp prst="textNoShape">
              <a:avLst/>
            </a:prstTxWarp>
          </a:bodyPr>
          <a:lstStyle/>
          <a:p>
            <a:pPr marL="0" marR="0" indent="0" algn="l" defTabSz="4754563" rtl="0" eaLnBrk="1" fontAlgn="base" latinLnBrk="0" hangingPunct="1">
              <a:lnSpc>
                <a:spcPct val="100000"/>
              </a:lnSpc>
              <a:spcBef>
                <a:spcPct val="0"/>
              </a:spcBef>
              <a:spcAft>
                <a:spcPct val="0"/>
              </a:spcAft>
              <a:buClrTx/>
              <a:buSzTx/>
              <a:buFontTx/>
              <a:buNone/>
              <a:tabLst/>
            </a:pPr>
            <a:endParaRPr kumimoji="0" lang="en-US" sz="9400" b="0" i="0" u="none" strike="noStrike" cap="none" normalizeH="0" baseline="0" smtClean="0">
              <a:ln>
                <a:noFill/>
              </a:ln>
              <a:solidFill>
                <a:schemeClr val="tx1"/>
              </a:solidFill>
              <a:effectLst/>
              <a:latin typeface="Arial" charset="0"/>
            </a:endParaRPr>
          </a:p>
        </p:txBody>
      </p:sp>
      <p:sp>
        <p:nvSpPr>
          <p:cNvPr id="2053" name="Text Box 5"/>
          <p:cNvSpPr txBox="1">
            <a:spLocks noChangeArrowheads="1"/>
          </p:cNvSpPr>
          <p:nvPr/>
        </p:nvSpPr>
        <p:spPr bwMode="auto">
          <a:xfrm>
            <a:off x="304800" y="76200"/>
            <a:ext cx="37566600" cy="2533650"/>
          </a:xfrm>
          <a:prstGeom prst="rect">
            <a:avLst/>
          </a:prstGeom>
          <a:noFill/>
          <a:ln w="9525">
            <a:noFill/>
            <a:miter lim="800000"/>
            <a:headEnd/>
            <a:tailEnd/>
          </a:ln>
          <a:effectLst/>
        </p:spPr>
        <p:txBody>
          <a:bodyPr wrap="square" lIns="94522" tIns="47261" rIns="94522" bIns="47261">
            <a:spAutoFit/>
          </a:bodyPr>
          <a:lstStyle/>
          <a:p>
            <a:pPr defTabSz="944563" fontAlgn="b">
              <a:tabLst>
                <a:tab pos="44119800" algn="l"/>
              </a:tabLst>
            </a:pPr>
            <a:r>
              <a:rPr lang="en-US" sz="8000" b="1" dirty="0">
                <a:solidFill>
                  <a:schemeClr val="bg1"/>
                </a:solidFill>
                <a:latin typeface="Helvetica" pitchFamily="34" charset="0"/>
                <a:cs typeface="Times New Roman" pitchFamily="18" charset="0"/>
              </a:rPr>
              <a:t>Fast and Efficient Mapping of Peptide Sequences and their Variants to Proteome Databases Using Full Inverted Indices</a:t>
            </a:r>
            <a:endParaRPr lang="en-US" sz="8000" b="1" u="sng" dirty="0">
              <a:solidFill>
                <a:srgbClr val="E98300"/>
              </a:solidFill>
              <a:latin typeface="Helvetica" pitchFamily="34" charset="0"/>
            </a:endParaRPr>
          </a:p>
        </p:txBody>
      </p:sp>
      <p:sp>
        <p:nvSpPr>
          <p:cNvPr id="2055" name="Text Box 7"/>
          <p:cNvSpPr txBox="1">
            <a:spLocks noChangeArrowheads="1"/>
          </p:cNvSpPr>
          <p:nvPr/>
        </p:nvSpPr>
        <p:spPr bwMode="auto">
          <a:xfrm>
            <a:off x="381000" y="3219450"/>
            <a:ext cx="12420600" cy="526332"/>
          </a:xfrm>
          <a:prstGeom prst="rect">
            <a:avLst/>
          </a:prstGeom>
          <a:noFill/>
          <a:ln w="9525">
            <a:noFill/>
            <a:miter lim="800000"/>
            <a:headEnd/>
            <a:tailEnd/>
          </a:ln>
          <a:effectLst/>
        </p:spPr>
        <p:txBody>
          <a:bodyPr wrap="square" lIns="94522" tIns="47261" rIns="94522" bIns="47261">
            <a:spAutoFit/>
          </a:bodyPr>
          <a:lstStyle/>
          <a:p>
            <a:pPr defTabSz="944563" fontAlgn="b"/>
            <a:r>
              <a:rPr lang="en-US" sz="2800" dirty="0" smtClean="0">
                <a:solidFill>
                  <a:srgbClr val="668CAA"/>
                </a:solidFill>
                <a:latin typeface="Helvetica" pitchFamily="34" charset="0"/>
                <a:cs typeface="Times New Roman" pitchFamily="18" charset="0"/>
              </a:rPr>
              <a:t>Institute </a:t>
            </a:r>
            <a:r>
              <a:rPr lang="en-US" sz="2800" dirty="0">
                <a:solidFill>
                  <a:srgbClr val="668CAA"/>
                </a:solidFill>
                <a:latin typeface="Helvetica" pitchFamily="34" charset="0"/>
                <a:cs typeface="Times New Roman" pitchFamily="18" charset="0"/>
              </a:rPr>
              <a:t>for Systems Biology, Seattle, </a:t>
            </a:r>
            <a:r>
              <a:rPr lang="en-US" sz="2800" dirty="0" smtClean="0">
                <a:solidFill>
                  <a:srgbClr val="668CAA"/>
                </a:solidFill>
                <a:latin typeface="Helvetica" pitchFamily="34" charset="0"/>
                <a:cs typeface="Times New Roman" pitchFamily="18" charset="0"/>
              </a:rPr>
              <a:t>WA</a:t>
            </a:r>
            <a:endParaRPr lang="en-US" sz="2800" dirty="0">
              <a:solidFill>
                <a:srgbClr val="668CAA"/>
              </a:solidFill>
              <a:latin typeface="Helvetica" pitchFamily="34" charset="0"/>
            </a:endParaRPr>
          </a:p>
        </p:txBody>
      </p:sp>
      <p:sp>
        <p:nvSpPr>
          <p:cNvPr id="2060" name="Text Box 12"/>
          <p:cNvSpPr txBox="1">
            <a:spLocks noChangeArrowheads="1"/>
          </p:cNvSpPr>
          <p:nvPr/>
        </p:nvSpPr>
        <p:spPr bwMode="auto">
          <a:xfrm>
            <a:off x="381000" y="2667000"/>
            <a:ext cx="12420600" cy="587888"/>
          </a:xfrm>
          <a:prstGeom prst="rect">
            <a:avLst/>
          </a:prstGeom>
          <a:noFill/>
          <a:ln w="9525">
            <a:noFill/>
            <a:miter lim="800000"/>
            <a:headEnd/>
            <a:tailEnd/>
          </a:ln>
          <a:effectLst/>
        </p:spPr>
        <p:txBody>
          <a:bodyPr wrap="square" lIns="94522" tIns="47261" rIns="94522" bIns="47261">
            <a:spAutoFit/>
          </a:bodyPr>
          <a:lstStyle/>
          <a:p>
            <a:pPr defTabSz="944563"/>
            <a:r>
              <a:rPr lang="en-US" sz="3200" b="1" u="sng" dirty="0">
                <a:solidFill>
                  <a:srgbClr val="668CAA"/>
                </a:solidFill>
                <a:latin typeface="Helvetica" pitchFamily="34" charset="0"/>
              </a:rPr>
              <a:t>L</a:t>
            </a:r>
            <a:r>
              <a:rPr lang="en-US" sz="3200" b="1" u="sng" dirty="0">
                <a:solidFill>
                  <a:srgbClr val="668CAA"/>
                </a:solidFill>
                <a:latin typeface="Helvetica" pitchFamily="34" charset="0"/>
                <a:cs typeface="Times New Roman" pitchFamily="18" charset="0"/>
              </a:rPr>
              <a:t>uis </a:t>
            </a:r>
            <a:r>
              <a:rPr lang="en-US" sz="3200" b="1" u="sng" dirty="0" smtClean="0">
                <a:solidFill>
                  <a:srgbClr val="668CAA"/>
                </a:solidFill>
                <a:latin typeface="Helvetica" pitchFamily="34" charset="0"/>
                <a:cs typeface="Times New Roman" pitchFamily="18" charset="0"/>
              </a:rPr>
              <a:t>Mendoza</a:t>
            </a:r>
            <a:r>
              <a:rPr lang="en-US" sz="3200" b="1" dirty="0" smtClean="0">
                <a:solidFill>
                  <a:srgbClr val="668CAA"/>
                </a:solidFill>
                <a:latin typeface="Helvetica" pitchFamily="34" charset="0"/>
                <a:cs typeface="Times New Roman" pitchFamily="18" charset="0"/>
              </a:rPr>
              <a:t>, </a:t>
            </a:r>
            <a:r>
              <a:rPr lang="en-US" sz="3200" b="1" dirty="0" smtClean="0">
                <a:solidFill>
                  <a:srgbClr val="668CAA"/>
                </a:solidFill>
                <a:latin typeface="Helvetica" pitchFamily="34" charset="0"/>
              </a:rPr>
              <a:t>Eric </a:t>
            </a:r>
            <a:r>
              <a:rPr lang="en-US" sz="3200" b="1" dirty="0" smtClean="0">
                <a:solidFill>
                  <a:srgbClr val="668CAA"/>
                </a:solidFill>
                <a:latin typeface="Helvetica" pitchFamily="34" charset="0"/>
              </a:rPr>
              <a:t>W. </a:t>
            </a:r>
            <a:r>
              <a:rPr lang="en-US" sz="3200" b="1" dirty="0" smtClean="0">
                <a:solidFill>
                  <a:srgbClr val="668CAA"/>
                </a:solidFill>
                <a:latin typeface="Helvetica" pitchFamily="34" charset="0"/>
              </a:rPr>
              <a:t>Deutsch, </a:t>
            </a:r>
            <a:r>
              <a:rPr lang="en-US" sz="3200" b="1" dirty="0" smtClean="0">
                <a:solidFill>
                  <a:srgbClr val="668CAA"/>
                </a:solidFill>
                <a:latin typeface="Helvetica" pitchFamily="34" charset="0"/>
                <a:cs typeface="Times New Roman" pitchFamily="18" charset="0"/>
              </a:rPr>
              <a:t>and </a:t>
            </a:r>
            <a:r>
              <a:rPr lang="en-US" sz="3200" b="1" dirty="0">
                <a:solidFill>
                  <a:srgbClr val="668CAA"/>
                </a:solidFill>
                <a:latin typeface="Helvetica" pitchFamily="34" charset="0"/>
              </a:rPr>
              <a:t>Robert L. </a:t>
            </a:r>
            <a:r>
              <a:rPr lang="en-US" sz="3200" b="1" dirty="0" smtClean="0">
                <a:solidFill>
                  <a:srgbClr val="668CAA"/>
                </a:solidFill>
                <a:latin typeface="Helvetica" pitchFamily="34" charset="0"/>
              </a:rPr>
              <a:t>Moritz</a:t>
            </a:r>
            <a:endParaRPr lang="en-US" sz="3200" b="1" baseline="30000" dirty="0">
              <a:solidFill>
                <a:srgbClr val="668CAA"/>
              </a:solidFill>
              <a:latin typeface="Helvetica" pitchFamily="34" charset="0"/>
            </a:endParaRPr>
          </a:p>
        </p:txBody>
      </p:sp>
      <p:sp>
        <p:nvSpPr>
          <p:cNvPr id="2061" name="Text Box 13"/>
          <p:cNvSpPr txBox="1">
            <a:spLocks noChangeArrowheads="1"/>
          </p:cNvSpPr>
          <p:nvPr/>
        </p:nvSpPr>
        <p:spPr bwMode="auto">
          <a:xfrm>
            <a:off x="21955" y="4364572"/>
            <a:ext cx="10017225" cy="1111108"/>
          </a:xfrm>
          <a:prstGeom prst="rect">
            <a:avLst/>
          </a:prstGeom>
          <a:solidFill>
            <a:srgbClr val="003F72"/>
          </a:solidFill>
          <a:ln w="38100">
            <a:solidFill>
              <a:schemeClr val="tx1"/>
            </a:solidFill>
            <a:miter lim="800000"/>
            <a:headEnd/>
            <a:tailEnd/>
          </a:ln>
          <a:effectLst>
            <a:outerShdw blurRad="127000" dist="127000" dir="2700000" algn="tl" rotWithShape="0">
              <a:prstClr val="black">
                <a:alpha val="40000"/>
              </a:prstClr>
            </a:outerShdw>
          </a:effectLst>
        </p:spPr>
        <p:txBody>
          <a:bodyPr wrap="square" lIns="94522" tIns="47261" rIns="94522" bIns="47261">
            <a:spAutoFit/>
          </a:bodyPr>
          <a:lstStyle/>
          <a:p>
            <a:pPr defTabSz="944563"/>
            <a:r>
              <a:rPr lang="en-US" sz="6600" b="1" dirty="0" smtClean="0">
                <a:solidFill>
                  <a:schemeClr val="bg1"/>
                </a:solidFill>
                <a:latin typeface="Helvetica" pitchFamily="34" charset="0"/>
              </a:rPr>
              <a:t> </a:t>
            </a:r>
            <a:r>
              <a:rPr lang="en-US" sz="6600" b="1" dirty="0" smtClean="0">
                <a:solidFill>
                  <a:schemeClr val="bg1"/>
                </a:solidFill>
                <a:latin typeface="Helvetica" pitchFamily="34" charset="0"/>
              </a:rPr>
              <a:t> </a:t>
            </a:r>
            <a:r>
              <a:rPr lang="en-US" sz="6600" b="1" dirty="0" smtClean="0">
                <a:solidFill>
                  <a:schemeClr val="bg1"/>
                </a:solidFill>
                <a:latin typeface="Helvetica" pitchFamily="34" charset="0"/>
              </a:rPr>
              <a:t>Introduction</a:t>
            </a:r>
            <a:endParaRPr lang="en-US" sz="6600" b="1" dirty="0">
              <a:solidFill>
                <a:schemeClr val="bg1"/>
              </a:solidFill>
              <a:latin typeface="Helvetica" pitchFamily="34" charset="0"/>
            </a:endParaRPr>
          </a:p>
        </p:txBody>
      </p:sp>
      <p:sp>
        <p:nvSpPr>
          <p:cNvPr id="2062" name="Text Box 14"/>
          <p:cNvSpPr txBox="1">
            <a:spLocks noChangeArrowheads="1"/>
          </p:cNvSpPr>
          <p:nvPr/>
        </p:nvSpPr>
        <p:spPr bwMode="auto">
          <a:xfrm>
            <a:off x="21957" y="5486604"/>
            <a:ext cx="10017224" cy="10421518"/>
          </a:xfrm>
          <a:prstGeom prst="rect">
            <a:avLst/>
          </a:prstGeom>
          <a:solidFill>
            <a:srgbClr val="EEEEEE"/>
          </a:solidFill>
          <a:ln w="38100">
            <a:solidFill>
              <a:schemeClr val="tx1"/>
            </a:solidFill>
            <a:miter lim="800000"/>
            <a:headEnd/>
            <a:tailEnd/>
          </a:ln>
          <a:effectLst>
            <a:outerShdw blurRad="127000" dist="127000" dir="2700000" algn="tl" rotWithShape="0">
              <a:prstClr val="black">
                <a:alpha val="40000"/>
              </a:prstClr>
            </a:outerShdw>
          </a:effectLst>
        </p:spPr>
        <p:txBody>
          <a:bodyPr wrap="square" lIns="283565" tIns="283565" rIns="283565" bIns="283565">
            <a:spAutoFit/>
          </a:bodyPr>
          <a:lstStyle/>
          <a:p>
            <a:pPr defTabSz="944563"/>
            <a:r>
              <a:rPr lang="en-US" sz="3200" b="1" dirty="0" smtClean="0">
                <a:latin typeface="Helvetica" pitchFamily="34" charset="0"/>
              </a:rPr>
              <a:t>P</a:t>
            </a:r>
            <a:r>
              <a:rPr lang="en-US" sz="3200" dirty="0" smtClean="0">
                <a:latin typeface="Helvetica" pitchFamily="34" charset="0"/>
              </a:rPr>
              <a:t>eptide sequences derived from MS/MS spectra, whether via database searching, spectral library matching, or de novo sequence analysis, need to be mapped to the reference proteome in order to determine the protein content of the sample being analyzed.</a:t>
            </a:r>
          </a:p>
          <a:p>
            <a:pPr defTabSz="944563"/>
            <a:endParaRPr lang="en-US" sz="3200" b="1" dirty="0">
              <a:latin typeface="Helvetica" pitchFamily="34" charset="0"/>
            </a:endParaRPr>
          </a:p>
          <a:p>
            <a:pPr defTabSz="944563"/>
            <a:r>
              <a:rPr lang="en-US" sz="3200" b="1" dirty="0" err="1" smtClean="0">
                <a:latin typeface="Helvetica" pitchFamily="34" charset="0"/>
              </a:rPr>
              <a:t>Proteotypic</a:t>
            </a:r>
            <a:r>
              <a:rPr lang="en-US" sz="3200" dirty="0" smtClean="0">
                <a:latin typeface="Helvetica" pitchFamily="34" charset="0"/>
              </a:rPr>
              <a:t> peptides are of special interest in confidently identifying </a:t>
            </a:r>
            <a:r>
              <a:rPr lang="en-US" sz="3200" dirty="0" err="1" smtClean="0">
                <a:latin typeface="Helvetica" pitchFamily="34" charset="0"/>
              </a:rPr>
              <a:t>proteoforms</a:t>
            </a:r>
            <a:r>
              <a:rPr lang="en-US" sz="3200" dirty="0" smtClean="0">
                <a:latin typeface="Helvetica" pitchFamily="34" charset="0"/>
              </a:rPr>
              <a:t> as well as for generating assays for targeted experiments such as SRM.  Naturally occurring variants in protein sequences exacerbate this mapping issue by increasing the likelihood that a given peptide sequence is shared among different protein forms.</a:t>
            </a:r>
          </a:p>
          <a:p>
            <a:pPr defTabSz="944563">
              <a:buFont typeface="Wingdings" pitchFamily="2" charset="2"/>
              <a:buChar char="q"/>
            </a:pPr>
            <a:endParaRPr lang="en-US" sz="3200" dirty="0">
              <a:latin typeface="Helvetica" pitchFamily="34" charset="0"/>
            </a:endParaRPr>
          </a:p>
          <a:p>
            <a:pPr defTabSz="944563"/>
            <a:r>
              <a:rPr lang="en-US" sz="3200" b="1" dirty="0">
                <a:latin typeface="Helvetica" pitchFamily="34" charset="0"/>
              </a:rPr>
              <a:t>W</a:t>
            </a:r>
            <a:r>
              <a:rPr lang="en-US" sz="3200" dirty="0">
                <a:latin typeface="Helvetica" pitchFamily="34" charset="0"/>
              </a:rPr>
              <a:t>hile the nascent </a:t>
            </a:r>
            <a:r>
              <a:rPr lang="en-US" sz="3200" i="1" dirty="0">
                <a:latin typeface="Helvetica" pitchFamily="34" charset="0"/>
              </a:rPr>
              <a:t>PEFF</a:t>
            </a:r>
            <a:r>
              <a:rPr lang="en-US" sz="3200" dirty="0">
                <a:latin typeface="Helvetica" pitchFamily="34" charset="0"/>
              </a:rPr>
              <a:t> format allows for the representation of such variants, software is needed to efficiently map observed sequences to all possible variants.  Here we present an approach and software tools to perform this mapping</a:t>
            </a:r>
            <a:r>
              <a:rPr lang="en-US" sz="3200" dirty="0" smtClean="0">
                <a:latin typeface="Helvetica" pitchFamily="34" charset="0"/>
              </a:rPr>
              <a:t>.</a:t>
            </a:r>
            <a:endParaRPr lang="en-US" sz="3200" dirty="0">
              <a:latin typeface="Helvetica" pitchFamily="34" charset="0"/>
            </a:endParaRPr>
          </a:p>
        </p:txBody>
      </p:sp>
      <p:pic>
        <p:nvPicPr>
          <p:cNvPr id="3323" name="Picture 1275" descr="C:\Users\lmendoza\Downloads\transparent-background-white-orang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879789" y="310820"/>
            <a:ext cx="10174211" cy="3346780"/>
          </a:xfrm>
          <a:prstGeom prst="rect">
            <a:avLst/>
          </a:prstGeom>
          <a:noFill/>
          <a:extLst>
            <a:ext uri="{909E8E84-426E-40DD-AFC4-6F175D3DCCD1}">
              <a14:hiddenFill xmlns:a14="http://schemas.microsoft.com/office/drawing/2010/main">
                <a:solidFill>
                  <a:srgbClr val="FFFFFF"/>
                </a:solidFill>
              </a14:hiddenFill>
            </a:ext>
          </a:extLst>
        </p:spPr>
      </p:pic>
      <p:sp>
        <p:nvSpPr>
          <p:cNvPr id="89" name="Text Box 13"/>
          <p:cNvSpPr txBox="1">
            <a:spLocks noChangeArrowheads="1"/>
          </p:cNvSpPr>
          <p:nvPr/>
        </p:nvSpPr>
        <p:spPr bwMode="auto">
          <a:xfrm>
            <a:off x="10363200" y="4354324"/>
            <a:ext cx="40762988" cy="1111108"/>
          </a:xfrm>
          <a:prstGeom prst="rect">
            <a:avLst/>
          </a:prstGeom>
          <a:solidFill>
            <a:srgbClr val="003F72"/>
          </a:solidFill>
          <a:ln w="38100">
            <a:solidFill>
              <a:schemeClr val="tx1"/>
            </a:solidFill>
            <a:miter lim="800000"/>
            <a:headEnd/>
            <a:tailEnd/>
          </a:ln>
          <a:effectLst>
            <a:outerShdw blurRad="127000" dist="127000" dir="2700000" algn="tl" rotWithShape="0">
              <a:prstClr val="black">
                <a:alpha val="40000"/>
              </a:prstClr>
            </a:outerShdw>
          </a:effectLst>
        </p:spPr>
        <p:txBody>
          <a:bodyPr wrap="square" lIns="94522" tIns="47261" rIns="94522" bIns="47261" numCol="3">
            <a:spAutoFit/>
          </a:bodyPr>
          <a:lstStyle/>
          <a:p>
            <a:pPr defTabSz="944563"/>
            <a:r>
              <a:rPr lang="en-US" sz="6600" b="1" dirty="0" smtClean="0">
                <a:solidFill>
                  <a:schemeClr val="bg1"/>
                </a:solidFill>
                <a:latin typeface="Helvetica" pitchFamily="34" charset="0"/>
              </a:rPr>
              <a:t>  Methods</a:t>
            </a:r>
          </a:p>
        </p:txBody>
      </p:sp>
      <p:sp>
        <p:nvSpPr>
          <p:cNvPr id="93" name="Text Box 13"/>
          <p:cNvSpPr txBox="1">
            <a:spLocks noChangeArrowheads="1"/>
          </p:cNvSpPr>
          <p:nvPr/>
        </p:nvSpPr>
        <p:spPr bwMode="auto">
          <a:xfrm>
            <a:off x="10363200" y="5717705"/>
            <a:ext cx="12039600" cy="834109"/>
          </a:xfrm>
          <a:prstGeom prst="rect">
            <a:avLst/>
          </a:prstGeom>
          <a:solidFill>
            <a:srgbClr val="E98300"/>
          </a:solidFill>
          <a:ln w="38100">
            <a:solidFill>
              <a:schemeClr val="tx1"/>
            </a:solidFill>
            <a:miter lim="800000"/>
            <a:headEnd/>
            <a:tailEnd/>
          </a:ln>
          <a:effectLst>
            <a:outerShdw blurRad="127000" dist="127000" dir="2700000" algn="tl" rotWithShape="0">
              <a:prstClr val="black">
                <a:alpha val="40000"/>
              </a:prstClr>
            </a:outerShdw>
          </a:effectLst>
        </p:spPr>
        <p:txBody>
          <a:bodyPr wrap="square" lIns="94522" tIns="47261" rIns="94522" bIns="47261" numCol="1">
            <a:spAutoFit/>
          </a:bodyPr>
          <a:lstStyle/>
          <a:p>
            <a:pPr defTabSz="944563"/>
            <a:r>
              <a:rPr lang="en-US" sz="4800" b="1" dirty="0" smtClean="0">
                <a:solidFill>
                  <a:schemeClr val="bg1"/>
                </a:solidFill>
                <a:latin typeface="Helvetica" pitchFamily="34" charset="0"/>
              </a:rPr>
              <a:t>  Indexing Basics</a:t>
            </a:r>
          </a:p>
        </p:txBody>
      </p:sp>
      <p:sp>
        <p:nvSpPr>
          <p:cNvPr id="92" name="Text Box 14"/>
          <p:cNvSpPr txBox="1">
            <a:spLocks noChangeArrowheads="1"/>
          </p:cNvSpPr>
          <p:nvPr/>
        </p:nvSpPr>
        <p:spPr bwMode="auto">
          <a:xfrm>
            <a:off x="10359189" y="6526718"/>
            <a:ext cx="12043611" cy="12883731"/>
          </a:xfrm>
          <a:prstGeom prst="rect">
            <a:avLst/>
          </a:prstGeom>
          <a:solidFill>
            <a:srgbClr val="EEEEEE"/>
          </a:solidFill>
          <a:ln w="38100">
            <a:solidFill>
              <a:schemeClr val="tx1"/>
            </a:solidFill>
            <a:miter lim="800000"/>
            <a:headEnd/>
            <a:tailEnd/>
          </a:ln>
          <a:effectLst>
            <a:outerShdw blurRad="127000" dist="127000" dir="2700000" algn="tl" rotWithShape="0">
              <a:prstClr val="black">
                <a:alpha val="40000"/>
              </a:prstClr>
            </a:outerShdw>
          </a:effectLst>
        </p:spPr>
        <p:txBody>
          <a:bodyPr wrap="square" lIns="283565" tIns="283565" rIns="283565" bIns="283565" numCol="1">
            <a:spAutoFit/>
          </a:bodyPr>
          <a:lstStyle/>
          <a:p>
            <a:pPr defTabSz="944563"/>
            <a:r>
              <a:rPr lang="en-US" sz="3200" dirty="0" smtClean="0">
                <a:latin typeface="Helvetica" pitchFamily="34" charset="0"/>
              </a:rPr>
              <a:t>One common approach used by search platforms (such as </a:t>
            </a:r>
            <a:r>
              <a:rPr lang="en-US" sz="3200" i="1" dirty="0" smtClean="0">
                <a:latin typeface="Helvetica" pitchFamily="34" charset="0"/>
              </a:rPr>
              <a:t>Google</a:t>
            </a:r>
            <a:r>
              <a:rPr lang="en-US" sz="3200" dirty="0" smtClean="0">
                <a:latin typeface="Helvetica" pitchFamily="34" charset="0"/>
              </a:rPr>
              <a:t>) is to create a </a:t>
            </a:r>
            <a:r>
              <a:rPr lang="en-US" sz="3200" b="1" dirty="0" smtClean="0">
                <a:latin typeface="Helvetica" pitchFamily="34" charset="0"/>
              </a:rPr>
              <a:t>full inverted index </a:t>
            </a:r>
            <a:r>
              <a:rPr lang="en-US" sz="3200" dirty="0" smtClean="0">
                <a:latin typeface="Helvetica" pitchFamily="34" charset="0"/>
              </a:rPr>
              <a:t>data structure, where a </a:t>
            </a:r>
            <a:r>
              <a:rPr lang="en-US" sz="3200" b="1" dirty="0" smtClean="0">
                <a:latin typeface="Helvetica" pitchFamily="34" charset="0"/>
              </a:rPr>
              <a:t>search term </a:t>
            </a:r>
            <a:r>
              <a:rPr lang="en-US" sz="3200" dirty="0" smtClean="0">
                <a:latin typeface="Helvetica" pitchFamily="34" charset="0"/>
              </a:rPr>
              <a:t>is indexed along with a </a:t>
            </a:r>
            <a:r>
              <a:rPr lang="en-US" sz="3200" b="1" dirty="0" smtClean="0">
                <a:latin typeface="Helvetica" pitchFamily="34" charset="0"/>
              </a:rPr>
              <a:t>position</a:t>
            </a:r>
            <a:r>
              <a:rPr lang="en-US" sz="3200" dirty="0" smtClean="0">
                <a:latin typeface="Helvetica" pitchFamily="34" charset="0"/>
              </a:rPr>
              <a:t> into the document that contains it.  We have taken advantage of this method and modified it for use with protein sequence databases:</a:t>
            </a:r>
          </a:p>
          <a:p>
            <a:pPr defTabSz="944563"/>
            <a:endParaRPr lang="en-US" sz="3200" dirty="0">
              <a:latin typeface="Helvetica" pitchFamily="34" charset="0"/>
            </a:endParaRPr>
          </a:p>
          <a:p>
            <a:pPr marL="514350" indent="-514350" defTabSz="944563">
              <a:buFont typeface="+mj-lt"/>
              <a:buAutoNum type="arabicPeriod"/>
            </a:pPr>
            <a:r>
              <a:rPr lang="en-US" sz="3200" dirty="0" smtClean="0">
                <a:latin typeface="Helvetica" pitchFamily="34" charset="0"/>
              </a:rPr>
              <a:t>A key </a:t>
            </a:r>
            <a:r>
              <a:rPr lang="en-US" sz="3200" dirty="0">
                <a:latin typeface="Helvetica" pitchFamily="34" charset="0"/>
              </a:rPr>
              <a:t>size is selected by the user, which is the number of consecutive amino acids within the protein sequence that will get </a:t>
            </a:r>
            <a:r>
              <a:rPr lang="en-US" sz="3200" dirty="0" smtClean="0">
                <a:latin typeface="Helvetica" pitchFamily="34" charset="0"/>
              </a:rPr>
              <a:t>indexed, </a:t>
            </a:r>
            <a:r>
              <a:rPr lang="en-US" sz="3200" i="1" dirty="0" smtClean="0">
                <a:latin typeface="Helvetica" pitchFamily="34" charset="0"/>
              </a:rPr>
              <a:t>e.g. </a:t>
            </a:r>
            <a:r>
              <a:rPr lang="en-US" sz="3200" b="1" i="1" dirty="0" smtClean="0">
                <a:latin typeface="Helvetica" pitchFamily="34" charset="0"/>
              </a:rPr>
              <a:t>5</a:t>
            </a:r>
            <a:r>
              <a:rPr lang="en-US" sz="3200" i="1" dirty="0" smtClean="0">
                <a:latin typeface="Helvetica" pitchFamily="34" charset="0"/>
              </a:rPr>
              <a:t>.</a:t>
            </a:r>
          </a:p>
          <a:p>
            <a:pPr marL="514350" indent="-514350" defTabSz="944563">
              <a:buFont typeface="+mj-lt"/>
              <a:buAutoNum type="arabicPeriod"/>
            </a:pPr>
            <a:endParaRPr lang="en-US" sz="3200" dirty="0">
              <a:latin typeface="Helvetica" pitchFamily="34" charset="0"/>
            </a:endParaRPr>
          </a:p>
          <a:p>
            <a:pPr marL="514350" indent="-514350" defTabSz="944563">
              <a:buFont typeface="+mj-lt"/>
              <a:buAutoNum type="arabicPeriod"/>
            </a:pPr>
            <a:r>
              <a:rPr lang="en-US" sz="3200" dirty="0" smtClean="0">
                <a:latin typeface="Helvetica" pitchFamily="34" charset="0"/>
              </a:rPr>
              <a:t>An </a:t>
            </a:r>
            <a:r>
              <a:rPr lang="en-US" sz="3200" dirty="0">
                <a:latin typeface="Helvetica" pitchFamily="34" charset="0"/>
              </a:rPr>
              <a:t>index entry is generated by taking a segment of this size in a sliding window along each </a:t>
            </a:r>
            <a:r>
              <a:rPr lang="en-US" sz="3200" dirty="0" smtClean="0">
                <a:latin typeface="Helvetica" pitchFamily="34" charset="0"/>
              </a:rPr>
              <a:t>protein </a:t>
            </a:r>
            <a:r>
              <a:rPr lang="en-US" sz="3200" dirty="0">
                <a:latin typeface="Helvetica" pitchFamily="34" charset="0"/>
              </a:rPr>
              <a:t>sequence, and recording it along with the protein and position where it was </a:t>
            </a:r>
            <a:r>
              <a:rPr lang="en-US" sz="3200" dirty="0" smtClean="0">
                <a:latin typeface="Helvetica" pitchFamily="34" charset="0"/>
              </a:rPr>
              <a:t>found.</a:t>
            </a:r>
          </a:p>
          <a:p>
            <a:pPr marL="514350" indent="-514350" defTabSz="944563">
              <a:buFont typeface="+mj-lt"/>
              <a:buAutoNum type="arabicPeriod"/>
            </a:pPr>
            <a:endParaRPr lang="en-US" sz="3200" dirty="0">
              <a:latin typeface="Helvetica" pitchFamily="34" charset="0"/>
            </a:endParaRPr>
          </a:p>
          <a:p>
            <a:pPr marL="514350" indent="-514350" defTabSz="944563">
              <a:buFont typeface="+mj-lt"/>
              <a:buAutoNum type="arabicPeriod"/>
            </a:pPr>
            <a:endParaRPr lang="en-US" sz="3200" dirty="0" smtClean="0">
              <a:latin typeface="Helvetica" pitchFamily="34" charset="0"/>
            </a:endParaRPr>
          </a:p>
          <a:p>
            <a:pPr marL="514350" indent="-514350" defTabSz="944563">
              <a:buFont typeface="+mj-lt"/>
              <a:buAutoNum type="arabicPeriod"/>
            </a:pPr>
            <a:endParaRPr lang="en-US" sz="3200" dirty="0">
              <a:latin typeface="Helvetica" pitchFamily="34" charset="0"/>
            </a:endParaRPr>
          </a:p>
          <a:p>
            <a:pPr marL="514350" indent="-514350" defTabSz="944563">
              <a:buFont typeface="+mj-lt"/>
              <a:buAutoNum type="arabicPeriod"/>
            </a:pPr>
            <a:endParaRPr lang="en-US" sz="3200" dirty="0" smtClean="0">
              <a:latin typeface="Helvetica" pitchFamily="34" charset="0"/>
            </a:endParaRPr>
          </a:p>
          <a:p>
            <a:pPr marL="514350" indent="-514350" defTabSz="944563">
              <a:buFont typeface="+mj-lt"/>
              <a:buAutoNum type="arabicPeriod"/>
            </a:pPr>
            <a:endParaRPr lang="en-US" sz="3200" dirty="0">
              <a:latin typeface="Helvetica" pitchFamily="34" charset="0"/>
            </a:endParaRPr>
          </a:p>
          <a:p>
            <a:pPr marL="514350" indent="-514350" defTabSz="944563">
              <a:buFont typeface="+mj-lt"/>
              <a:buAutoNum type="arabicPeriod"/>
            </a:pPr>
            <a:endParaRPr lang="en-US" sz="3200" dirty="0" smtClean="0">
              <a:latin typeface="Helvetica" pitchFamily="34" charset="0"/>
            </a:endParaRPr>
          </a:p>
          <a:p>
            <a:pPr marL="514350" indent="-514350" defTabSz="944563">
              <a:buFont typeface="+mj-lt"/>
              <a:buAutoNum type="arabicPeriod"/>
            </a:pPr>
            <a:endParaRPr lang="en-US" sz="3200" dirty="0">
              <a:latin typeface="Helvetica" pitchFamily="34" charset="0"/>
            </a:endParaRPr>
          </a:p>
          <a:p>
            <a:pPr marL="514350" indent="-514350" defTabSz="944563">
              <a:buFont typeface="+mj-lt"/>
              <a:buAutoNum type="arabicPeriod"/>
            </a:pPr>
            <a:endParaRPr lang="en-US" sz="3200" dirty="0" smtClean="0">
              <a:latin typeface="Helvetica" pitchFamily="34" charset="0"/>
            </a:endParaRPr>
          </a:p>
          <a:p>
            <a:pPr marL="514350" indent="-514350" defTabSz="944563">
              <a:buFont typeface="+mj-lt"/>
              <a:buAutoNum type="arabicPeriod"/>
            </a:pPr>
            <a:endParaRPr lang="en-US" sz="3200" dirty="0">
              <a:latin typeface="Helvetica" pitchFamily="34" charset="0"/>
            </a:endParaRPr>
          </a:p>
          <a:p>
            <a:pPr marL="514350" indent="-514350" defTabSz="944563">
              <a:buFont typeface="+mj-lt"/>
              <a:buAutoNum type="arabicPeriod"/>
            </a:pPr>
            <a:endParaRPr lang="en-US" sz="3200" dirty="0" smtClean="0">
              <a:latin typeface="Helvetica" pitchFamily="34" charset="0"/>
            </a:endParaRPr>
          </a:p>
        </p:txBody>
      </p:sp>
      <p:sp>
        <p:nvSpPr>
          <p:cNvPr id="96" name="Rectangle 95"/>
          <p:cNvSpPr/>
          <p:nvPr/>
        </p:nvSpPr>
        <p:spPr>
          <a:xfrm>
            <a:off x="11125200" y="14264382"/>
            <a:ext cx="10896600" cy="3046988"/>
          </a:xfrm>
          <a:prstGeom prst="rect">
            <a:avLst/>
          </a:prstGeom>
          <a:solidFill>
            <a:srgbClr val="FFFFFF">
              <a:lumMod val="95000"/>
            </a:srgbClr>
          </a:solidFill>
          <a:ln>
            <a:solidFill>
              <a:srgbClr val="000000"/>
            </a:solidFill>
            <a:prstDash val="dash"/>
          </a:ln>
          <a:effectLst>
            <a:innerShdw blurRad="114300">
              <a:srgbClr val="969696"/>
            </a:innerShdw>
          </a:effectLst>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&gt;sp|P31946|1433B_HUMAN 14-3-3 protein beta/alpha OS=Homo sapiens GN=YWHAB PE=1 SV=3</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MTMDKSELVQKAKLAEQAERYDDMAAAMKAVTEQGHELSNEERNLLSVAYKNVVGARRSSWRVISSIEQKTERNEKKQQMGKEYREKIEAELQDICNDVLELLDKYLIPNATQPESKVFYLKMKGDYFRYLSEVASGDNKQTTVSNSQQAYQEAFEISKKEMQPTHPIRLGLALNFSVFYYEILNSPEKACSLAKTAFDEAIAELDTLNEESYKDSTLIMQLLRDNLTLWTSENQGDEGDAGEGEN</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a:t>
            </a:r>
          </a:p>
        </p:txBody>
      </p:sp>
      <p:sp>
        <p:nvSpPr>
          <p:cNvPr id="97" name="TextBox 96"/>
          <p:cNvSpPr txBox="1"/>
          <p:nvPr/>
        </p:nvSpPr>
        <p:spPr>
          <a:xfrm>
            <a:off x="11125200" y="17263408"/>
            <a:ext cx="8382000" cy="1938992"/>
          </a:xfrm>
          <a:prstGeom prst="rect">
            <a:avLst/>
          </a:prstGeom>
          <a:noFill/>
        </p:spPr>
        <p:txBody>
          <a:bodyPr wrap="square" rtlCol="0">
            <a:spAutoFit/>
          </a:bodyPr>
          <a:lstStyle/>
          <a:p>
            <a:pPr marL="457200" indent="-457200" fontAlgn="auto">
              <a:spcBef>
                <a:spcPts val="0"/>
              </a:spcBef>
              <a:spcAft>
                <a:spcPts val="0"/>
              </a:spcAft>
              <a:buFont typeface="Arial" panose="020B0604020202020204" pitchFamily="34" charset="0"/>
              <a:buChar char="•"/>
            </a:pPr>
            <a:r>
              <a:rPr lang="en-US" sz="2400" kern="0" dirty="0">
                <a:solidFill>
                  <a:srgbClr val="E78A5C">
                    <a:lumMod val="75000"/>
                  </a:srgbClr>
                </a:solidFill>
                <a:latin typeface="Lucida Console" panose="020B0609040504020204" pitchFamily="49" charset="0"/>
              </a:rPr>
              <a:t>MTMDK:sp|P31946|1433B_HUMAN,1</a:t>
            </a:r>
            <a:endParaRPr kumimoji="0" lang="en-US" sz="2400" b="0" i="0" u="none" strike="noStrike" kern="0" cap="none" spc="0" normalizeH="0" baseline="0" noProof="0" dirty="0" smtClean="0">
              <a:ln>
                <a:noFill/>
              </a:ln>
              <a:solidFill>
                <a:srgbClr val="E78A5C">
                  <a:lumMod val="75000"/>
                </a:srgbClr>
              </a:solidFill>
              <a:effectLst/>
              <a:uLnTx/>
              <a:uFillTx/>
              <a:latin typeface="Lucida Console" panose="020B0609040504020204" pitchFamily="49" charset="0"/>
            </a:endParaRPr>
          </a:p>
          <a:p>
            <a:pPr marL="457200" indent="-457200" fontAlgn="auto">
              <a:spcBef>
                <a:spcPts val="0"/>
              </a:spcBef>
              <a:spcAft>
                <a:spcPts val="0"/>
              </a:spcAft>
              <a:buFont typeface="Arial" panose="020B0604020202020204" pitchFamily="34" charset="0"/>
              <a:buChar char="•"/>
            </a:pPr>
            <a:r>
              <a:rPr lang="en-US" sz="2400" kern="0" dirty="0">
                <a:solidFill>
                  <a:srgbClr val="E78A5C">
                    <a:lumMod val="75000"/>
                  </a:srgbClr>
                </a:solidFill>
                <a:latin typeface="Lucida Console" panose="020B0609040504020204" pitchFamily="49" charset="0"/>
              </a:rPr>
              <a:t>TMDKS:sp|P31946|1433B_HUMAN,2</a:t>
            </a:r>
            <a:endParaRPr kumimoji="0" lang="en-US" sz="2400" b="0" i="0" u="none" strike="noStrike" kern="0" cap="none" spc="0" normalizeH="0" baseline="0" noProof="0" dirty="0" smtClean="0">
              <a:ln>
                <a:noFill/>
              </a:ln>
              <a:solidFill>
                <a:srgbClr val="E78A5C">
                  <a:lumMod val="75000"/>
                </a:srgbClr>
              </a:solidFill>
              <a:effectLst/>
              <a:uLnTx/>
              <a:uFillTx/>
              <a:latin typeface="Lucida Console" panose="020B0609040504020204" pitchFamily="49" charset="0"/>
            </a:endParaRPr>
          </a:p>
          <a:p>
            <a:pPr marL="457200" indent="-457200" fontAlgn="auto">
              <a:spcBef>
                <a:spcPts val="0"/>
              </a:spcBef>
              <a:spcAft>
                <a:spcPts val="0"/>
              </a:spcAft>
              <a:buFont typeface="Arial" panose="020B0604020202020204" pitchFamily="34" charset="0"/>
              <a:buChar char="•"/>
            </a:pPr>
            <a:r>
              <a:rPr lang="en-US" sz="2400" kern="0" dirty="0">
                <a:solidFill>
                  <a:srgbClr val="E78A5C">
                    <a:lumMod val="75000"/>
                  </a:srgbClr>
                </a:solidFill>
                <a:latin typeface="Lucida Console" panose="020B0609040504020204" pitchFamily="49" charset="0"/>
              </a:rPr>
              <a:t>MDKSE:sp|P31946|1433B_HUMAN,3</a:t>
            </a:r>
            <a:endParaRPr kumimoji="0" lang="en-US" sz="2400" b="0" i="0" u="none" strike="noStrike" kern="0" cap="none" spc="0" normalizeH="0" baseline="0" noProof="0" dirty="0" smtClean="0">
              <a:ln>
                <a:noFill/>
              </a:ln>
              <a:solidFill>
                <a:srgbClr val="E78A5C">
                  <a:lumMod val="75000"/>
                </a:srgbClr>
              </a:solidFill>
              <a:effectLst/>
              <a:uLnTx/>
              <a:uFillTx/>
              <a:latin typeface="Lucida Console" panose="020B0609040504020204" pitchFamily="49" charset="0"/>
            </a:endParaRPr>
          </a:p>
          <a:p>
            <a:pPr marL="457200" indent="-457200" fontAlgn="auto">
              <a:spcBef>
                <a:spcPts val="0"/>
              </a:spcBef>
              <a:spcAft>
                <a:spcPts val="0"/>
              </a:spcAft>
              <a:buFont typeface="Arial" panose="020B0604020202020204" pitchFamily="34" charset="0"/>
              <a:buChar char="•"/>
            </a:pPr>
            <a:r>
              <a:rPr lang="en-US" sz="2400" kern="0" dirty="0" smtClean="0">
                <a:solidFill>
                  <a:srgbClr val="E78A5C">
                    <a:lumMod val="75000"/>
                  </a:srgbClr>
                </a:solidFill>
                <a:latin typeface="Lucida Console" panose="020B0609040504020204" pitchFamily="49" charset="0"/>
              </a:rPr>
              <a:t>DKSEL:sp|P31946|1433B_HUMAN,4</a:t>
            </a:r>
          </a:p>
          <a:p>
            <a:pPr fontAlgn="auto">
              <a:spcBef>
                <a:spcPts val="0"/>
              </a:spcBef>
              <a:spcAft>
                <a:spcPts val="0"/>
              </a:spcAft>
            </a:pPr>
            <a:r>
              <a:rPr lang="en-US" sz="2400" kern="0" dirty="0">
                <a:solidFill>
                  <a:srgbClr val="E78A5C">
                    <a:lumMod val="75000"/>
                  </a:srgbClr>
                </a:solidFill>
                <a:latin typeface="Lucida Console" panose="020B0609040504020204" pitchFamily="49" charset="0"/>
              </a:rPr>
              <a:t> </a:t>
            </a:r>
            <a:r>
              <a:rPr lang="en-US" sz="2400" kern="0" dirty="0" smtClean="0">
                <a:solidFill>
                  <a:srgbClr val="E78A5C">
                    <a:lumMod val="75000"/>
                  </a:srgbClr>
                </a:solidFill>
                <a:latin typeface="Lucida Console" panose="020B0609040504020204" pitchFamily="49" charset="0"/>
              </a:rPr>
              <a:t>e</a:t>
            </a:r>
            <a:r>
              <a:rPr kumimoji="0" lang="en-US" sz="2400" b="0" i="0" u="none" strike="noStrike" kern="0" cap="none" spc="0" normalizeH="0" baseline="0" noProof="0" dirty="0" err="1" smtClean="0">
                <a:ln>
                  <a:noFill/>
                </a:ln>
                <a:solidFill>
                  <a:srgbClr val="E78A5C">
                    <a:lumMod val="75000"/>
                  </a:srgbClr>
                </a:solidFill>
                <a:effectLst/>
                <a:uLnTx/>
                <a:uFillTx/>
                <a:latin typeface="Lucida Console" panose="020B0609040504020204" pitchFamily="49" charset="0"/>
              </a:rPr>
              <a:t>tc</a:t>
            </a:r>
            <a:r>
              <a:rPr kumimoji="0" lang="en-US" sz="2400" b="0" i="0" u="none" strike="noStrike" kern="0" cap="none" spc="0" normalizeH="0" baseline="0" noProof="0" dirty="0" smtClean="0">
                <a:ln>
                  <a:noFill/>
                </a:ln>
                <a:solidFill>
                  <a:srgbClr val="E78A5C">
                    <a:lumMod val="75000"/>
                  </a:srgbClr>
                </a:solidFill>
                <a:effectLst/>
                <a:uLnTx/>
                <a:uFillTx/>
                <a:latin typeface="Lucida Console" panose="020B0609040504020204" pitchFamily="49" charset="0"/>
              </a:rPr>
              <a:t>…</a:t>
            </a:r>
          </a:p>
        </p:txBody>
      </p:sp>
      <p:sp>
        <p:nvSpPr>
          <p:cNvPr id="98" name="Rectangle 97"/>
          <p:cNvSpPr/>
          <p:nvPr/>
        </p:nvSpPr>
        <p:spPr bwMode="auto">
          <a:xfrm>
            <a:off x="21955" y="32385000"/>
            <a:ext cx="51104234" cy="304800"/>
          </a:xfrm>
          <a:prstGeom prst="rect">
            <a:avLst/>
          </a:prstGeom>
          <a:solidFill>
            <a:srgbClr val="003F72"/>
          </a:solidFill>
          <a:ln w="76200" cap="flat" cmpd="sng" algn="ctr">
            <a:solidFill>
              <a:srgbClr val="003F72"/>
            </a:solidFill>
            <a:prstDash val="solid"/>
            <a:round/>
            <a:headEnd type="none" w="med" len="med"/>
            <a:tailEnd type="none" w="med" len="med"/>
          </a:ln>
          <a:effectLst>
            <a:outerShdw blurRad="419100" dist="215900" dir="5400000" algn="t" rotWithShape="0">
              <a:schemeClr val="tx1">
                <a:alpha val="40000"/>
              </a:schemeClr>
            </a:outerShdw>
          </a:effectLst>
        </p:spPr>
        <p:txBody>
          <a:bodyPr vert="horz" wrap="square" lIns="91440" tIns="45720" rIns="91440" bIns="45720" numCol="1" rtlCol="0" anchor="t" anchorCtr="0" compatLnSpc="1">
            <a:prstTxWarp prst="textNoShape">
              <a:avLst/>
            </a:prstTxWarp>
          </a:bodyPr>
          <a:lstStyle/>
          <a:p>
            <a:pPr marL="0" marR="0" indent="0" algn="l" defTabSz="4754563" rtl="0" eaLnBrk="1" fontAlgn="base" latinLnBrk="0" hangingPunct="1">
              <a:lnSpc>
                <a:spcPct val="100000"/>
              </a:lnSpc>
              <a:spcBef>
                <a:spcPct val="0"/>
              </a:spcBef>
              <a:spcAft>
                <a:spcPct val="0"/>
              </a:spcAft>
              <a:buClrTx/>
              <a:buSzTx/>
              <a:buFontTx/>
              <a:buNone/>
              <a:tabLst/>
            </a:pPr>
            <a:endParaRPr kumimoji="0" lang="en-US" sz="9400" b="0" i="0" u="none" strike="noStrike" cap="none" normalizeH="0" baseline="0" smtClean="0">
              <a:ln>
                <a:noFill/>
              </a:ln>
              <a:solidFill>
                <a:schemeClr val="tx1"/>
              </a:solidFill>
              <a:effectLst/>
              <a:latin typeface="Arial" charset="0"/>
            </a:endParaRPr>
          </a:p>
        </p:txBody>
      </p:sp>
      <p:sp>
        <p:nvSpPr>
          <p:cNvPr id="101" name="Text Box 13"/>
          <p:cNvSpPr txBox="1">
            <a:spLocks noChangeArrowheads="1"/>
          </p:cNvSpPr>
          <p:nvPr/>
        </p:nvSpPr>
        <p:spPr bwMode="auto">
          <a:xfrm>
            <a:off x="22864011" y="5715000"/>
            <a:ext cx="12039600" cy="834109"/>
          </a:xfrm>
          <a:prstGeom prst="rect">
            <a:avLst/>
          </a:prstGeom>
          <a:solidFill>
            <a:srgbClr val="E98300"/>
          </a:solidFill>
          <a:ln w="38100">
            <a:solidFill>
              <a:schemeClr val="tx1"/>
            </a:solidFill>
            <a:miter lim="800000"/>
            <a:headEnd/>
            <a:tailEnd/>
          </a:ln>
          <a:effectLst>
            <a:outerShdw blurRad="127000" dist="127000" dir="2700000" algn="tl" rotWithShape="0">
              <a:prstClr val="black">
                <a:alpha val="40000"/>
              </a:prstClr>
            </a:outerShdw>
          </a:effectLst>
        </p:spPr>
        <p:txBody>
          <a:bodyPr wrap="square" lIns="94522" tIns="47261" rIns="94522" bIns="47261" numCol="1">
            <a:spAutoFit/>
          </a:bodyPr>
          <a:lstStyle/>
          <a:p>
            <a:pPr defTabSz="944563"/>
            <a:r>
              <a:rPr lang="en-US" sz="4800" b="1" dirty="0" smtClean="0">
                <a:solidFill>
                  <a:schemeClr val="bg1"/>
                </a:solidFill>
                <a:latin typeface="Helvetica" pitchFamily="34" charset="0"/>
              </a:rPr>
              <a:t>  PEFF Variants</a:t>
            </a:r>
          </a:p>
        </p:txBody>
      </p:sp>
      <p:sp>
        <p:nvSpPr>
          <p:cNvPr id="102" name="Text Box 14"/>
          <p:cNvSpPr txBox="1">
            <a:spLocks noChangeArrowheads="1"/>
          </p:cNvSpPr>
          <p:nvPr/>
        </p:nvSpPr>
        <p:spPr bwMode="auto">
          <a:xfrm>
            <a:off x="22860000" y="6526718"/>
            <a:ext cx="12043611" cy="12883731"/>
          </a:xfrm>
          <a:prstGeom prst="rect">
            <a:avLst/>
          </a:prstGeom>
          <a:solidFill>
            <a:srgbClr val="EEEEEE"/>
          </a:solidFill>
          <a:ln w="38100">
            <a:solidFill>
              <a:schemeClr val="tx1"/>
            </a:solidFill>
            <a:miter lim="800000"/>
            <a:headEnd/>
            <a:tailEnd/>
          </a:ln>
          <a:effectLst>
            <a:outerShdw blurRad="127000" dist="127000" dir="2700000" algn="tl" rotWithShape="0">
              <a:prstClr val="black">
                <a:alpha val="40000"/>
              </a:prstClr>
            </a:outerShdw>
          </a:effectLst>
        </p:spPr>
        <p:txBody>
          <a:bodyPr wrap="square" lIns="283565" tIns="283565" rIns="283565" bIns="283565" numCol="1">
            <a:spAutoFit/>
          </a:bodyPr>
          <a:lstStyle/>
          <a:p>
            <a:pPr defTabSz="944563"/>
            <a:r>
              <a:rPr lang="en-US" sz="3200" dirty="0" smtClean="0">
                <a:latin typeface="Helvetica" pitchFamily="34" charset="0"/>
              </a:rPr>
              <a:t>The </a:t>
            </a:r>
            <a:r>
              <a:rPr lang="en-US" sz="3200" i="1" dirty="0" smtClean="0">
                <a:latin typeface="Helvetica" pitchFamily="34" charset="0"/>
              </a:rPr>
              <a:t>PEFF</a:t>
            </a:r>
            <a:r>
              <a:rPr lang="en-US" sz="3200" dirty="0" smtClean="0">
                <a:latin typeface="Helvetica" pitchFamily="34" charset="0"/>
              </a:rPr>
              <a:t> format, in its final stages of development, contains keywords that denote, among other characteristics, information of known amino acid variants associated with the protein entry:</a:t>
            </a:r>
          </a:p>
          <a:p>
            <a:pPr defTabSz="944563"/>
            <a:endParaRPr lang="en-US" sz="3200" dirty="0">
              <a:latin typeface="Helvetica" pitchFamily="34" charset="0"/>
            </a:endParaRPr>
          </a:p>
          <a:p>
            <a:pPr defTabSz="944563"/>
            <a:endParaRPr lang="en-US" sz="3200" dirty="0" smtClean="0">
              <a:latin typeface="Helvetica" pitchFamily="34" charset="0"/>
            </a:endParaRPr>
          </a:p>
          <a:p>
            <a:pPr defTabSz="944563"/>
            <a:endParaRPr lang="en-US" sz="3200" dirty="0" smtClean="0">
              <a:latin typeface="Helvetica" pitchFamily="34" charset="0"/>
            </a:endParaRPr>
          </a:p>
          <a:p>
            <a:pPr defTabSz="944563"/>
            <a:endParaRPr lang="en-US" sz="3200" dirty="0">
              <a:latin typeface="Helvetica" pitchFamily="34" charset="0"/>
            </a:endParaRPr>
          </a:p>
          <a:p>
            <a:pPr marL="514350" indent="-514350" defTabSz="944563">
              <a:buFont typeface="+mj-lt"/>
              <a:buAutoNum type="arabicPeriod"/>
            </a:pPr>
            <a:endParaRPr lang="en-US" sz="3200" dirty="0" smtClean="0">
              <a:latin typeface="Helvetica" pitchFamily="34" charset="0"/>
            </a:endParaRPr>
          </a:p>
          <a:p>
            <a:pPr marL="514350" indent="-514350" defTabSz="944563">
              <a:buFont typeface="+mj-lt"/>
              <a:buAutoNum type="arabicPeriod"/>
            </a:pPr>
            <a:endParaRPr lang="en-US" sz="3200" dirty="0">
              <a:latin typeface="Helvetica" pitchFamily="34" charset="0"/>
            </a:endParaRPr>
          </a:p>
          <a:p>
            <a:pPr marL="514350" indent="-514350" defTabSz="944563">
              <a:buFont typeface="+mj-lt"/>
              <a:buAutoNum type="arabicPeriod"/>
            </a:pPr>
            <a:endParaRPr lang="en-US" sz="3200" dirty="0" smtClean="0">
              <a:latin typeface="Helvetica" pitchFamily="34" charset="0"/>
            </a:endParaRPr>
          </a:p>
          <a:p>
            <a:pPr marL="514350" indent="-514350" defTabSz="944563">
              <a:buFont typeface="+mj-lt"/>
              <a:buAutoNum type="arabicPeriod"/>
            </a:pPr>
            <a:endParaRPr lang="en-US" sz="3200" dirty="0">
              <a:latin typeface="Helvetica" pitchFamily="34" charset="0"/>
            </a:endParaRPr>
          </a:p>
          <a:p>
            <a:pPr defTabSz="944563"/>
            <a:endParaRPr lang="en-US" sz="3200" dirty="0">
              <a:latin typeface="Helvetica" pitchFamily="34" charset="0"/>
            </a:endParaRPr>
          </a:p>
          <a:p>
            <a:pPr marL="514350" indent="-514350" defTabSz="944563">
              <a:buFont typeface="+mj-lt"/>
              <a:buAutoNum type="arabicPeriod"/>
            </a:pPr>
            <a:r>
              <a:rPr lang="en-US" sz="3200" dirty="0" smtClean="0">
                <a:latin typeface="Helvetica" pitchFamily="34" charset="0"/>
              </a:rPr>
              <a:t>For maximal coverage, consider all possible variants at any given position, </a:t>
            </a:r>
            <a:r>
              <a:rPr lang="en-US" sz="3200" i="1" dirty="0" smtClean="0">
                <a:latin typeface="Helvetica" pitchFamily="34" charset="0"/>
              </a:rPr>
              <a:t>e.g. position </a:t>
            </a:r>
            <a:r>
              <a:rPr lang="en-US" sz="3200" b="1" i="1" dirty="0" smtClean="0">
                <a:latin typeface="Helvetica" pitchFamily="34" charset="0"/>
              </a:rPr>
              <a:t>4</a:t>
            </a:r>
            <a:r>
              <a:rPr lang="en-US" sz="3200" dirty="0" smtClean="0">
                <a:latin typeface="Helvetica" pitchFamily="34" charset="0"/>
              </a:rPr>
              <a:t>:</a:t>
            </a:r>
          </a:p>
          <a:p>
            <a:pPr marL="514350" indent="-514350" defTabSz="944563">
              <a:buFont typeface="+mj-lt"/>
              <a:buAutoNum type="arabicPeriod"/>
            </a:pPr>
            <a:endParaRPr lang="en-US" sz="3200" dirty="0">
              <a:latin typeface="Helvetica" pitchFamily="34" charset="0"/>
            </a:endParaRPr>
          </a:p>
          <a:p>
            <a:pPr marL="514350" indent="-514350" defTabSz="944563">
              <a:buFont typeface="+mj-lt"/>
              <a:buAutoNum type="arabicPeriod"/>
            </a:pPr>
            <a:endParaRPr lang="en-US" sz="3200" dirty="0" smtClean="0">
              <a:latin typeface="Helvetica" pitchFamily="34" charset="0"/>
            </a:endParaRPr>
          </a:p>
          <a:p>
            <a:pPr marL="514350" indent="-514350" defTabSz="944563">
              <a:buFont typeface="+mj-lt"/>
              <a:buAutoNum type="arabicPeriod"/>
            </a:pPr>
            <a:endParaRPr lang="en-US" sz="3200" dirty="0" smtClean="0">
              <a:latin typeface="Helvetica" pitchFamily="34" charset="0"/>
            </a:endParaRPr>
          </a:p>
          <a:p>
            <a:pPr marL="514350" indent="-514350" defTabSz="944563">
              <a:buFont typeface="+mj-lt"/>
              <a:buAutoNum type="arabicPeriod"/>
            </a:pPr>
            <a:endParaRPr lang="en-US" sz="3200" dirty="0">
              <a:latin typeface="Helvetica" pitchFamily="34" charset="0"/>
            </a:endParaRPr>
          </a:p>
          <a:p>
            <a:pPr marL="514350" indent="-514350" defTabSz="944563">
              <a:buFont typeface="+mj-lt"/>
              <a:buAutoNum type="arabicPeriod"/>
            </a:pPr>
            <a:endParaRPr lang="en-US" sz="3200" dirty="0" smtClean="0">
              <a:latin typeface="Helvetica" pitchFamily="34" charset="0"/>
            </a:endParaRPr>
          </a:p>
          <a:p>
            <a:pPr marL="514350" indent="-514350" defTabSz="944563">
              <a:buFont typeface="+mj-lt"/>
              <a:buAutoNum type="arabicPeriod"/>
            </a:pPr>
            <a:endParaRPr lang="en-US" sz="3200" dirty="0">
              <a:latin typeface="Helvetica" pitchFamily="34" charset="0"/>
            </a:endParaRPr>
          </a:p>
          <a:p>
            <a:pPr marL="514350" indent="-514350" defTabSz="944563">
              <a:buFont typeface="+mj-lt"/>
              <a:buAutoNum type="arabicPeriod"/>
            </a:pPr>
            <a:endParaRPr lang="en-US" sz="3200" dirty="0" smtClean="0">
              <a:latin typeface="Helvetica" pitchFamily="34" charset="0"/>
            </a:endParaRPr>
          </a:p>
          <a:p>
            <a:pPr marL="514350" indent="-514350" defTabSz="944563">
              <a:buFont typeface="+mj-lt"/>
              <a:buAutoNum type="arabicPeriod"/>
            </a:pPr>
            <a:r>
              <a:rPr lang="en-US" sz="3200" dirty="0" smtClean="0">
                <a:latin typeface="Helvetica" pitchFamily="34" charset="0"/>
              </a:rPr>
              <a:t>Incorporate into index as before:</a:t>
            </a:r>
          </a:p>
          <a:p>
            <a:pPr defTabSz="944563"/>
            <a:endParaRPr lang="en-US" sz="3200" dirty="0" smtClean="0">
              <a:latin typeface="Helvetica" pitchFamily="34" charset="0"/>
            </a:endParaRPr>
          </a:p>
          <a:p>
            <a:pPr defTabSz="944563"/>
            <a:endParaRPr lang="en-US" sz="3200" dirty="0">
              <a:latin typeface="Helvetica" pitchFamily="34" charset="0"/>
            </a:endParaRPr>
          </a:p>
          <a:p>
            <a:pPr defTabSz="944563"/>
            <a:endParaRPr lang="en-US" sz="3200" dirty="0">
              <a:latin typeface="Helvetica" pitchFamily="34" charset="0"/>
            </a:endParaRPr>
          </a:p>
        </p:txBody>
      </p:sp>
      <p:sp>
        <p:nvSpPr>
          <p:cNvPr id="103" name="Text Box 13"/>
          <p:cNvSpPr txBox="1">
            <a:spLocks noChangeArrowheads="1"/>
          </p:cNvSpPr>
          <p:nvPr/>
        </p:nvSpPr>
        <p:spPr bwMode="auto">
          <a:xfrm>
            <a:off x="35285725" y="5715000"/>
            <a:ext cx="15840464" cy="834109"/>
          </a:xfrm>
          <a:prstGeom prst="rect">
            <a:avLst/>
          </a:prstGeom>
          <a:solidFill>
            <a:srgbClr val="E98300"/>
          </a:solidFill>
          <a:ln w="38100">
            <a:solidFill>
              <a:schemeClr val="tx1"/>
            </a:solidFill>
            <a:miter lim="800000"/>
            <a:headEnd/>
            <a:tailEnd/>
          </a:ln>
          <a:effectLst>
            <a:outerShdw blurRad="127000" dist="127000" dir="2700000" algn="tl" rotWithShape="0">
              <a:prstClr val="black">
                <a:alpha val="40000"/>
              </a:prstClr>
            </a:outerShdw>
          </a:effectLst>
        </p:spPr>
        <p:txBody>
          <a:bodyPr wrap="square" lIns="94522" tIns="47261" rIns="94522" bIns="47261" numCol="1">
            <a:spAutoFit/>
          </a:bodyPr>
          <a:lstStyle/>
          <a:p>
            <a:pPr defTabSz="944563"/>
            <a:r>
              <a:rPr lang="en-US" sz="4800" b="1" dirty="0" smtClean="0">
                <a:solidFill>
                  <a:schemeClr val="bg1"/>
                </a:solidFill>
                <a:latin typeface="Helvetica" pitchFamily="34" charset="0"/>
              </a:rPr>
              <a:t>  Index File and Efficiencies</a:t>
            </a:r>
          </a:p>
        </p:txBody>
      </p:sp>
      <p:sp>
        <p:nvSpPr>
          <p:cNvPr id="104" name="Text Box 14"/>
          <p:cNvSpPr txBox="1">
            <a:spLocks noChangeArrowheads="1"/>
          </p:cNvSpPr>
          <p:nvPr/>
        </p:nvSpPr>
        <p:spPr bwMode="auto">
          <a:xfrm>
            <a:off x="35280600" y="6526718"/>
            <a:ext cx="15845741" cy="12883731"/>
          </a:xfrm>
          <a:prstGeom prst="rect">
            <a:avLst/>
          </a:prstGeom>
          <a:solidFill>
            <a:srgbClr val="EEEEEE"/>
          </a:solidFill>
          <a:ln w="38100">
            <a:solidFill>
              <a:schemeClr val="tx1"/>
            </a:solidFill>
            <a:miter lim="800000"/>
            <a:headEnd/>
            <a:tailEnd/>
          </a:ln>
          <a:effectLst>
            <a:outerShdw blurRad="127000" dist="127000" dir="2700000" algn="tl" rotWithShape="0">
              <a:prstClr val="black">
                <a:alpha val="40000"/>
              </a:prstClr>
            </a:outerShdw>
          </a:effectLst>
        </p:spPr>
        <p:txBody>
          <a:bodyPr wrap="square" lIns="283565" tIns="283565" rIns="283565" bIns="283565" numCol="1">
            <a:spAutoFit/>
          </a:bodyPr>
          <a:lstStyle/>
          <a:p>
            <a:pPr defTabSz="944563"/>
            <a:r>
              <a:rPr lang="en-US" sz="3200" dirty="0" smtClean="0">
                <a:latin typeface="Helvetica" pitchFamily="34" charset="0"/>
              </a:rPr>
              <a:t>Our software produces an index file with the following structure for best performance:</a:t>
            </a:r>
          </a:p>
          <a:p>
            <a:pPr marL="514350" indent="-514350" defTabSz="944563">
              <a:buFont typeface="+mj-lt"/>
              <a:buAutoNum type="arabicPeriod"/>
            </a:pPr>
            <a:endParaRPr lang="en-US" sz="3200" dirty="0" smtClean="0">
              <a:latin typeface="Helvetica" pitchFamily="34" charset="0"/>
            </a:endParaRPr>
          </a:p>
          <a:p>
            <a:pPr marL="514350" indent="-514350" defTabSz="944563">
              <a:buFont typeface="+mj-lt"/>
              <a:buAutoNum type="arabicPeriod"/>
            </a:pPr>
            <a:r>
              <a:rPr lang="en-US" sz="3200" dirty="0" smtClean="0">
                <a:latin typeface="Helvetica" pitchFamily="34" charset="0"/>
              </a:rPr>
              <a:t>Header</a:t>
            </a:r>
          </a:p>
          <a:p>
            <a:pPr marL="971550" lvl="1" indent="-514350" defTabSz="944563">
              <a:buFont typeface="Arial" panose="020B0604020202020204" pitchFamily="34" charset="0"/>
              <a:buChar char="•"/>
            </a:pPr>
            <a:r>
              <a:rPr lang="en-US" sz="3200" dirty="0" smtClean="0">
                <a:latin typeface="Helvetica" pitchFamily="34" charset="0"/>
              </a:rPr>
              <a:t>General information</a:t>
            </a:r>
          </a:p>
          <a:p>
            <a:pPr marL="971550" lvl="1" indent="-514350" defTabSz="944563">
              <a:buFont typeface="Arial" panose="020B0604020202020204" pitchFamily="34" charset="0"/>
              <a:buChar char="•"/>
            </a:pPr>
            <a:r>
              <a:rPr lang="en-US" sz="3200" dirty="0" smtClean="0">
                <a:latin typeface="Helvetica" pitchFamily="34" charset="0"/>
              </a:rPr>
              <a:t>Segment size</a:t>
            </a:r>
          </a:p>
          <a:p>
            <a:pPr marL="971550" lvl="1" indent="-514350" defTabSz="944563">
              <a:buFont typeface="Arial" panose="020B0604020202020204" pitchFamily="34" charset="0"/>
              <a:buChar char="•"/>
            </a:pPr>
            <a:r>
              <a:rPr lang="en-US" sz="3200" dirty="0" smtClean="0">
                <a:latin typeface="Helvetica" pitchFamily="34" charset="0"/>
              </a:rPr>
              <a:t>Variants and subs used</a:t>
            </a:r>
            <a:endParaRPr lang="en-US" sz="3200" dirty="0">
              <a:latin typeface="Helvetica" pitchFamily="34" charset="0"/>
            </a:endParaRPr>
          </a:p>
          <a:p>
            <a:pPr marL="514350" indent="-514350" defTabSz="944563">
              <a:buFont typeface="+mj-lt"/>
              <a:buAutoNum type="arabicPeriod"/>
            </a:pPr>
            <a:endParaRPr lang="en-US" sz="3200" dirty="0">
              <a:latin typeface="Helvetica" pitchFamily="34" charset="0"/>
            </a:endParaRPr>
          </a:p>
          <a:p>
            <a:pPr marL="514350" indent="-514350" defTabSz="944563">
              <a:buFont typeface="+mj-lt"/>
              <a:buAutoNum type="arabicPeriod"/>
            </a:pPr>
            <a:r>
              <a:rPr lang="en-US" sz="3200" dirty="0" smtClean="0">
                <a:latin typeface="Helvetica" pitchFamily="34" charset="0"/>
              </a:rPr>
              <a:t>Segment offsets</a:t>
            </a:r>
          </a:p>
          <a:p>
            <a:pPr marL="971550" lvl="1" indent="-514350" defTabSz="944563">
              <a:buFont typeface="Arial" panose="020B0604020202020204" pitchFamily="34" charset="0"/>
              <a:buChar char="•"/>
            </a:pPr>
            <a:r>
              <a:rPr lang="en-US" sz="3200" dirty="0">
                <a:latin typeface="Helvetica" pitchFamily="34" charset="0"/>
              </a:rPr>
              <a:t>In-file byte offsets to </a:t>
            </a:r>
            <a:endParaRPr lang="en-US" sz="3200" dirty="0" smtClean="0">
              <a:latin typeface="Helvetica" pitchFamily="34" charset="0"/>
            </a:endParaRPr>
          </a:p>
          <a:p>
            <a:pPr lvl="1" defTabSz="944563"/>
            <a:r>
              <a:rPr lang="en-US" sz="3200" dirty="0" smtClean="0">
                <a:latin typeface="Helvetica" pitchFamily="34" charset="0"/>
              </a:rPr>
              <a:t>	landmark positions</a:t>
            </a:r>
          </a:p>
          <a:p>
            <a:pPr marL="971550" lvl="1" indent="-514350" defTabSz="944563">
              <a:buFont typeface="Arial" panose="020B0604020202020204" pitchFamily="34" charset="0"/>
              <a:buChar char="•"/>
            </a:pPr>
            <a:r>
              <a:rPr lang="en-US" sz="3200" dirty="0">
                <a:latin typeface="Helvetica" pitchFamily="34" charset="0"/>
              </a:rPr>
              <a:t>Enables faster </a:t>
            </a:r>
            <a:r>
              <a:rPr lang="en-US" sz="3200" dirty="0" smtClean="0">
                <a:latin typeface="Helvetica" pitchFamily="34" charset="0"/>
              </a:rPr>
              <a:t>retrieval</a:t>
            </a:r>
          </a:p>
          <a:p>
            <a:pPr lvl="1" defTabSz="944563"/>
            <a:r>
              <a:rPr lang="en-US" sz="3200" dirty="0" smtClean="0">
                <a:latin typeface="Helvetica" pitchFamily="34" charset="0"/>
              </a:rPr>
              <a:t>	of segment entries</a:t>
            </a:r>
          </a:p>
          <a:p>
            <a:pPr marL="514350" indent="-514350" defTabSz="944563">
              <a:buFont typeface="+mj-lt"/>
              <a:buAutoNum type="arabicPeriod"/>
            </a:pPr>
            <a:endParaRPr lang="en-US" sz="3200" dirty="0">
              <a:latin typeface="Helvetica" pitchFamily="34" charset="0"/>
            </a:endParaRPr>
          </a:p>
          <a:p>
            <a:pPr marL="514350" indent="-514350" defTabSz="944563">
              <a:buFont typeface="+mj-lt"/>
              <a:buAutoNum type="arabicPeriod"/>
            </a:pPr>
            <a:r>
              <a:rPr lang="en-US" sz="3200" dirty="0" smtClean="0">
                <a:latin typeface="Helvetica" pitchFamily="34" charset="0"/>
              </a:rPr>
              <a:t>Protein Aliases</a:t>
            </a:r>
          </a:p>
          <a:p>
            <a:pPr marL="971550" lvl="1" indent="-514350" defTabSz="944563">
              <a:buFont typeface="Arial" panose="020B0604020202020204" pitchFamily="34" charset="0"/>
              <a:buChar char="•"/>
            </a:pPr>
            <a:r>
              <a:rPr lang="en-US" sz="3200" dirty="0">
                <a:latin typeface="Helvetica" pitchFamily="34" charset="0"/>
              </a:rPr>
              <a:t>Alias is equal to </a:t>
            </a:r>
            <a:r>
              <a:rPr lang="en-US" sz="3200" dirty="0" smtClean="0">
                <a:latin typeface="Helvetica" pitchFamily="34" charset="0"/>
              </a:rPr>
              <a:t>length-</a:t>
            </a:r>
          </a:p>
          <a:p>
            <a:pPr lvl="1" defTabSz="944563"/>
            <a:r>
              <a:rPr lang="en-US" sz="3200" dirty="0" smtClean="0">
                <a:latin typeface="Helvetica" pitchFamily="34" charset="0"/>
              </a:rPr>
              <a:t>	based </a:t>
            </a:r>
            <a:r>
              <a:rPr lang="en-US" sz="3200" dirty="0">
                <a:latin typeface="Helvetica" pitchFamily="34" charset="0"/>
              </a:rPr>
              <a:t>rank</a:t>
            </a:r>
          </a:p>
          <a:p>
            <a:pPr marL="971550" lvl="1" indent="-514350" defTabSz="944563">
              <a:buFont typeface="Arial" panose="020B0604020202020204" pitchFamily="34" charset="0"/>
              <a:buChar char="•"/>
            </a:pPr>
            <a:r>
              <a:rPr lang="en-US" sz="3200" dirty="0">
                <a:latin typeface="Helvetica" pitchFamily="34" charset="0"/>
              </a:rPr>
              <a:t>Longer proteins </a:t>
            </a:r>
            <a:r>
              <a:rPr lang="en-US" sz="3200" dirty="0" smtClean="0">
                <a:latin typeface="Helvetica" pitchFamily="34" charset="0"/>
              </a:rPr>
              <a:t>generate</a:t>
            </a:r>
          </a:p>
          <a:p>
            <a:pPr lvl="1" defTabSz="944563"/>
            <a:r>
              <a:rPr lang="en-US" sz="3200" dirty="0">
                <a:latin typeface="Helvetica" pitchFamily="34" charset="0"/>
              </a:rPr>
              <a:t>	</a:t>
            </a:r>
            <a:r>
              <a:rPr lang="en-US" sz="3200" dirty="0" smtClean="0">
                <a:latin typeface="Helvetica" pitchFamily="34" charset="0"/>
              </a:rPr>
              <a:t>more segments</a:t>
            </a:r>
            <a:endParaRPr lang="en-US" sz="3200" dirty="0">
              <a:latin typeface="Helvetica" pitchFamily="34" charset="0"/>
            </a:endParaRPr>
          </a:p>
          <a:p>
            <a:pPr marL="971550" lvl="1" indent="-514350" defTabSz="944563">
              <a:buFont typeface="Arial" panose="020B0604020202020204" pitchFamily="34" charset="0"/>
              <a:buChar char="•"/>
            </a:pPr>
            <a:r>
              <a:rPr lang="en-US" sz="3200" dirty="0" smtClean="0">
                <a:latin typeface="Helvetica" pitchFamily="34" charset="0"/>
              </a:rPr>
              <a:t>Collapse identical entries</a:t>
            </a:r>
          </a:p>
          <a:p>
            <a:pPr marL="971550" lvl="1" indent="-514350" defTabSz="944563">
              <a:buFont typeface="Arial" panose="020B0604020202020204" pitchFamily="34" charset="0"/>
              <a:buChar char="•"/>
            </a:pPr>
            <a:r>
              <a:rPr lang="en-US" sz="3200" dirty="0" smtClean="0">
                <a:latin typeface="Helvetica" pitchFamily="34" charset="0"/>
              </a:rPr>
              <a:t>Saves space, memory</a:t>
            </a:r>
            <a:endParaRPr lang="en-US" sz="3200" dirty="0">
              <a:latin typeface="Helvetica" pitchFamily="34" charset="0"/>
            </a:endParaRPr>
          </a:p>
          <a:p>
            <a:pPr marL="514350" indent="-514350" defTabSz="944563">
              <a:buFont typeface="+mj-lt"/>
              <a:buAutoNum type="arabicPeriod"/>
            </a:pPr>
            <a:endParaRPr lang="en-US" sz="3200" dirty="0" smtClean="0">
              <a:latin typeface="Helvetica" pitchFamily="34" charset="0"/>
            </a:endParaRPr>
          </a:p>
          <a:p>
            <a:pPr marL="514350" indent="-514350" defTabSz="944563">
              <a:buFont typeface="+mj-lt"/>
              <a:buAutoNum type="arabicPeriod"/>
            </a:pPr>
            <a:r>
              <a:rPr lang="en-US" sz="3200" dirty="0" smtClean="0">
                <a:latin typeface="Helvetica" pitchFamily="34" charset="0"/>
              </a:rPr>
              <a:t>Segment index</a:t>
            </a:r>
            <a:endParaRPr lang="en-US" sz="3200" dirty="0">
              <a:latin typeface="Helvetica" pitchFamily="34" charset="0"/>
            </a:endParaRPr>
          </a:p>
          <a:p>
            <a:pPr marL="971550" lvl="1" indent="-514350" defTabSz="944563">
              <a:buFont typeface="Arial" panose="020B0604020202020204" pitchFamily="34" charset="0"/>
              <a:buChar char="•"/>
            </a:pPr>
            <a:r>
              <a:rPr lang="en-US" sz="3200" dirty="0" smtClean="0">
                <a:latin typeface="Helvetica" pitchFamily="34" charset="0"/>
              </a:rPr>
              <a:t>Alphabetical</a:t>
            </a:r>
          </a:p>
          <a:p>
            <a:pPr marL="971550" lvl="1" indent="-514350" defTabSz="944563">
              <a:buFont typeface="Arial" panose="020B0604020202020204" pitchFamily="34" charset="0"/>
              <a:buChar char="•"/>
            </a:pPr>
            <a:r>
              <a:rPr lang="en-US" sz="3200" dirty="0" smtClean="0">
                <a:latin typeface="Helvetica" pitchFamily="34" charset="0"/>
              </a:rPr>
              <a:t>Full keys (even if empty)</a:t>
            </a:r>
          </a:p>
          <a:p>
            <a:pPr lvl="1" defTabSz="944563"/>
            <a:r>
              <a:rPr lang="en-US" sz="3200" dirty="0">
                <a:latin typeface="Helvetica" pitchFamily="34" charset="0"/>
              </a:rPr>
              <a:t>	</a:t>
            </a:r>
            <a:r>
              <a:rPr lang="en-US" sz="3200" dirty="0" smtClean="0">
                <a:latin typeface="Helvetica" pitchFamily="34" charset="0"/>
              </a:rPr>
              <a:t>enable faster lookup</a:t>
            </a:r>
            <a:endParaRPr lang="en-US" sz="3200" dirty="0">
              <a:latin typeface="Helvetica" pitchFamily="34" charset="0"/>
            </a:endParaRPr>
          </a:p>
        </p:txBody>
      </p:sp>
      <p:sp>
        <p:nvSpPr>
          <p:cNvPr id="105" name="TextBox 104"/>
          <p:cNvSpPr txBox="1"/>
          <p:nvPr/>
        </p:nvSpPr>
        <p:spPr>
          <a:xfrm>
            <a:off x="23241000" y="8547238"/>
            <a:ext cx="11277600" cy="3785652"/>
          </a:xfrm>
          <a:prstGeom prst="rect">
            <a:avLst/>
          </a:prstGeom>
          <a:solidFill>
            <a:srgbClr val="FFFFFF">
              <a:lumMod val="95000"/>
            </a:srgbClr>
          </a:solidFill>
          <a:ln>
            <a:solidFill>
              <a:srgbClr val="000000"/>
            </a:solidFill>
            <a:prstDash val="dash"/>
          </a:ln>
          <a:effectLst>
            <a:innerShdw blurRad="114300">
              <a:srgbClr val="969696"/>
            </a:innerShdw>
          </a:effectLst>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&gt;nxp:NX_Q5EE01-2 \</a:t>
            </a:r>
            <a:r>
              <a:rPr kumimoji="0" lang="en-US" sz="2400" b="0" i="0" u="none" strike="noStrike" kern="0" cap="none" spc="0" normalizeH="0" baseline="0" noProof="0" dirty="0" err="1" smtClean="0">
                <a:ln>
                  <a:noFill/>
                </a:ln>
                <a:solidFill>
                  <a:srgbClr val="000000"/>
                </a:solidFill>
                <a:effectLst/>
                <a:uLnTx/>
                <a:uFillTx/>
                <a:latin typeface="Lucida Console" panose="020B0609040504020204" pitchFamily="49" charset="0"/>
              </a:rPr>
              <a:t>DbUniqueId</a:t>
            </a: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=NX_Q5EE01-2 \</a:t>
            </a:r>
            <a:r>
              <a:rPr kumimoji="0" lang="en-US" sz="2400" b="0" i="0" u="none" strike="noStrike" kern="0" cap="none" spc="0" normalizeH="0" baseline="0" noProof="0" dirty="0" err="1" smtClean="0">
                <a:ln>
                  <a:noFill/>
                </a:ln>
                <a:solidFill>
                  <a:srgbClr val="000000"/>
                </a:solidFill>
                <a:effectLst/>
                <a:uLnTx/>
                <a:uFillTx/>
                <a:latin typeface="Lucida Console" panose="020B0609040504020204" pitchFamily="49" charset="0"/>
              </a:rPr>
              <a:t>PName</a:t>
            </a: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=Centromere protein W isoform </a:t>
            </a:r>
            <a:r>
              <a:rPr kumimoji="0" lang="en-US" sz="2400" b="0" i="0" u="none" strike="noStrike" kern="0" cap="none" spc="0" normalizeH="0" baseline="0" noProof="0" dirty="0" err="1" smtClean="0">
                <a:ln>
                  <a:noFill/>
                </a:ln>
                <a:solidFill>
                  <a:srgbClr val="000000"/>
                </a:solidFill>
                <a:effectLst/>
                <a:uLnTx/>
                <a:uFillTx/>
                <a:latin typeface="Lucida Console" panose="020B0609040504020204" pitchFamily="49" charset="0"/>
              </a:rPr>
              <a:t>Iso</a:t>
            </a: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 2 \</a:t>
            </a:r>
            <a:r>
              <a:rPr kumimoji="0" lang="en-US" sz="2400" b="0" i="0" u="none" strike="noStrike" kern="0" cap="none" spc="0" normalizeH="0" baseline="0" noProof="0" dirty="0" err="1" smtClean="0">
                <a:ln>
                  <a:noFill/>
                </a:ln>
                <a:solidFill>
                  <a:srgbClr val="000000"/>
                </a:solidFill>
                <a:effectLst/>
                <a:uLnTx/>
                <a:uFillTx/>
                <a:latin typeface="Lucida Console" panose="020B0609040504020204" pitchFamily="49" charset="0"/>
              </a:rPr>
              <a:t>GName</a:t>
            </a: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=CENPW \</a:t>
            </a:r>
            <a:r>
              <a:rPr kumimoji="0" lang="en-US" sz="2400" b="0" i="0" u="none" strike="noStrike" kern="0" cap="none" spc="0" normalizeH="0" baseline="0" noProof="0" dirty="0" err="1" smtClean="0">
                <a:ln>
                  <a:noFill/>
                </a:ln>
                <a:solidFill>
                  <a:srgbClr val="000000"/>
                </a:solidFill>
                <a:effectLst/>
                <a:uLnTx/>
                <a:uFillTx/>
                <a:latin typeface="Lucida Console" panose="020B0609040504020204" pitchFamily="49" charset="0"/>
              </a:rPr>
              <a:t>NcbiTaxId</a:t>
            </a: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=9606 \</a:t>
            </a:r>
            <a:r>
              <a:rPr kumimoji="0" lang="en-US" sz="2400" b="0" i="0" u="none" strike="noStrike" kern="0" cap="none" spc="0" normalizeH="0" baseline="0" noProof="0" dirty="0" err="1" smtClean="0">
                <a:ln>
                  <a:noFill/>
                </a:ln>
                <a:solidFill>
                  <a:srgbClr val="000000"/>
                </a:solidFill>
                <a:effectLst/>
                <a:uLnTx/>
                <a:uFillTx/>
                <a:latin typeface="Lucida Console" panose="020B0609040504020204" pitchFamily="49" charset="0"/>
              </a:rPr>
              <a:t>TaxName</a:t>
            </a: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=Homo Sapiens \Length=103 \SV=26 \EV=265 \PE=1 \</a:t>
            </a:r>
            <a:r>
              <a:rPr kumimoji="0" lang="en-US" sz="2400" b="0" i="0" u="none" strike="noStrike" kern="0" cap="none" spc="0" normalizeH="0" baseline="0" noProof="0" dirty="0" err="1" smtClean="0">
                <a:ln>
                  <a:noFill/>
                </a:ln>
                <a:solidFill>
                  <a:srgbClr val="FF0000"/>
                </a:solidFill>
                <a:effectLst/>
                <a:uLnTx/>
                <a:uFillTx/>
                <a:latin typeface="Lucida Console" panose="020B0609040504020204" pitchFamily="49" charset="0"/>
              </a:rPr>
              <a:t>VariantSimple</a:t>
            </a: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=(4|L)(6|M)(6|V)(8|P)(8|F)(11|R)(19|H)(19|C)</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(20|D)(24|Q)(28|L)(28|P)(31|R)(32|*)(40|N)(41|F)(47|S)(49|W)</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(49|L)(55|M)(56|E)(60|V)(62|F)(67|R)(68|*)(68|Q)(72|D)(74|G)</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(78|F)(79|V)(12|H)(26|C)(77|T)(78|S)(89|R)(93|T)(95|M)</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(101|I)(101|G) \Processed=(1|103|mature protein)</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MALSTIVSQRKQIKRKAPRGFLKRVFKRKKPQLRLEKSGDLLVRFHPFSGWE</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WGTGEVHLNCLLFVHRLAEESRTNACASKCRVINKEHVLAAAKVILKKSRG</a:t>
            </a:r>
          </a:p>
        </p:txBody>
      </p:sp>
      <p:sp>
        <p:nvSpPr>
          <p:cNvPr id="107" name="TextBox 106"/>
          <p:cNvSpPr txBox="1"/>
          <p:nvPr/>
        </p:nvSpPr>
        <p:spPr>
          <a:xfrm>
            <a:off x="23698200" y="13741114"/>
            <a:ext cx="10820400" cy="1938992"/>
          </a:xfrm>
          <a:prstGeom prst="rect">
            <a:avLst/>
          </a:prstGeom>
          <a:solidFill>
            <a:srgbClr val="FFFFFF">
              <a:lumMod val="95000"/>
            </a:srgbClr>
          </a:solidFill>
          <a:ln>
            <a:solidFill>
              <a:srgbClr val="000000"/>
            </a:solidFill>
            <a:prstDash val="dash"/>
          </a:ln>
          <a:effectLst>
            <a:innerShdw blurRad="114300">
              <a:srgbClr val="969696"/>
            </a:innerShdw>
          </a:effectLst>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a:t>
            </a:r>
            <a:r>
              <a:rPr kumimoji="0" lang="en-US" sz="2400" b="0" i="0" u="none" strike="noStrike" kern="0" cap="none" spc="0" normalizeH="0" baseline="0" noProof="0" dirty="0" err="1" smtClean="0">
                <a:ln>
                  <a:noFill/>
                </a:ln>
                <a:solidFill>
                  <a:srgbClr val="000000"/>
                </a:solidFill>
                <a:effectLst/>
                <a:uLnTx/>
                <a:uFillTx/>
                <a:latin typeface="Lucida Console" panose="020B0609040504020204" pitchFamily="49" charset="0"/>
              </a:rPr>
              <a:t>VariantSimple</a:t>
            </a: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=(4|L)(6|M)(6|V)(8|P)(8|F)</a:t>
            </a:r>
            <a:r>
              <a:rPr kumimoji="0" lang="en-US" sz="2400" b="0" i="0" u="none" strike="noStrike" kern="0" cap="none" spc="0" normalizeH="0" baseline="0" noProof="0" dirty="0" smtClean="0">
                <a:ln>
                  <a:noFill/>
                </a:ln>
                <a:solidFill>
                  <a:srgbClr val="969696"/>
                </a:solidFill>
                <a:effectLst/>
                <a:uLnTx/>
                <a:uFillTx/>
                <a:latin typeface="Lucida Console" panose="020B0609040504020204" pitchFamily="49" charset="0"/>
              </a:rPr>
              <a:t>(11|R)...</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                </a:t>
            </a:r>
            <a:r>
              <a:rPr kumimoji="0" lang="en-US" sz="2400" b="0" i="0" u="none" strike="noStrike" kern="0" cap="none" spc="0" normalizeH="0" baseline="0" noProof="0" dirty="0" smtClean="0">
                <a:ln>
                  <a:noFill/>
                </a:ln>
                <a:solidFill>
                  <a:srgbClr val="969696"/>
                </a:solidFill>
                <a:effectLst/>
                <a:uLnTx/>
                <a:uFillTx/>
                <a:latin typeface="Lucida Console" panose="020B0609040504020204" pitchFamily="49" charset="0"/>
              </a:rPr>
              <a:t>M A L</a:t>
            </a: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 S T I V S </a:t>
            </a:r>
            <a:r>
              <a:rPr kumimoji="0" lang="en-US" sz="2400" b="0" i="0" u="none" strike="noStrike" kern="0" cap="none" spc="0" normalizeH="0" baseline="0" noProof="0" dirty="0" smtClean="0">
                <a:ln>
                  <a:noFill/>
                </a:ln>
                <a:solidFill>
                  <a:srgbClr val="969696"/>
                </a:solidFill>
                <a:effectLst/>
                <a:uLnTx/>
                <a:uFillTx/>
                <a:latin typeface="Lucida Console" panose="020B0609040504020204" pitchFamily="49" charset="0"/>
              </a:rPr>
              <a:t>Q R K Q . .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                      L   M   P     </a:t>
            </a:r>
            <a:r>
              <a:rPr kumimoji="0" lang="en-US" sz="2400" b="0" i="0" u="none" strike="noStrike" kern="0" cap="none" spc="0" normalizeH="0" baseline="0" noProof="0" dirty="0" smtClean="0">
                <a:ln>
                  <a:noFill/>
                </a:ln>
                <a:solidFill>
                  <a:srgbClr val="969696"/>
                </a:solidFill>
                <a:effectLst/>
                <a:uLnTx/>
                <a:uFillTx/>
                <a:latin typeface="Lucida Console" panose="020B0609040504020204" pitchFamily="49" charset="0"/>
              </a:rPr>
              <a:t>R</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                          V   F</a:t>
            </a:r>
          </a:p>
        </p:txBody>
      </p:sp>
      <p:graphicFrame>
        <p:nvGraphicFramePr>
          <p:cNvPr id="108" name="Table 107"/>
          <p:cNvGraphicFramePr>
            <a:graphicFrameLocks noGrp="1"/>
          </p:cNvGraphicFramePr>
          <p:nvPr>
            <p:extLst>
              <p:ext uri="{D42A27DB-BD31-4B8C-83A1-F6EECF244321}">
                <p14:modId xmlns:p14="http://schemas.microsoft.com/office/powerpoint/2010/main" val="2354886409"/>
              </p:ext>
            </p:extLst>
          </p:nvPr>
        </p:nvGraphicFramePr>
        <p:xfrm>
          <a:off x="23698200" y="15773400"/>
          <a:ext cx="10820400" cy="1188720"/>
        </p:xfrm>
        <a:graphic>
          <a:graphicData uri="http://schemas.openxmlformats.org/drawingml/2006/table">
            <a:tbl>
              <a:tblPr firstRow="1" bandRow="1"/>
              <a:tblGrid>
                <a:gridCol w="1803400">
                  <a:extLst>
                    <a:ext uri="{9D8B030D-6E8A-4147-A177-3AD203B41FA5}">
                      <a16:colId xmlns:a16="http://schemas.microsoft.com/office/drawing/2014/main" val="20000"/>
                    </a:ext>
                  </a:extLst>
                </a:gridCol>
                <a:gridCol w="1803400">
                  <a:extLst>
                    <a:ext uri="{9D8B030D-6E8A-4147-A177-3AD203B41FA5}">
                      <a16:colId xmlns:a16="http://schemas.microsoft.com/office/drawing/2014/main" val="20001"/>
                    </a:ext>
                  </a:extLst>
                </a:gridCol>
                <a:gridCol w="1803400">
                  <a:extLst>
                    <a:ext uri="{9D8B030D-6E8A-4147-A177-3AD203B41FA5}">
                      <a16:colId xmlns:a16="http://schemas.microsoft.com/office/drawing/2014/main" val="20002"/>
                    </a:ext>
                  </a:extLst>
                </a:gridCol>
                <a:gridCol w="1803400">
                  <a:extLst>
                    <a:ext uri="{9D8B030D-6E8A-4147-A177-3AD203B41FA5}">
                      <a16:colId xmlns:a16="http://schemas.microsoft.com/office/drawing/2014/main" val="20003"/>
                    </a:ext>
                  </a:extLst>
                </a:gridCol>
                <a:gridCol w="1803400">
                  <a:extLst>
                    <a:ext uri="{9D8B030D-6E8A-4147-A177-3AD203B41FA5}">
                      <a16:colId xmlns:a16="http://schemas.microsoft.com/office/drawing/2014/main" val="20004"/>
                    </a:ext>
                  </a:extLst>
                </a:gridCol>
                <a:gridCol w="1803400">
                  <a:extLst>
                    <a:ext uri="{9D8B030D-6E8A-4147-A177-3AD203B41FA5}">
                      <a16:colId xmlns:a16="http://schemas.microsoft.com/office/drawing/2014/main" val="20005"/>
                    </a:ext>
                  </a:extLst>
                </a:gridCol>
              </a:tblGrid>
              <a:tr h="369110">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342900" indent="-342900">
                        <a:buFont typeface="Arial" panose="020B0604020202020204" pitchFamily="34" charset="0"/>
                        <a:buChar char="•"/>
                      </a:pPr>
                      <a:r>
                        <a:rPr lang="en-US" sz="2000" b="1" dirty="0" smtClean="0">
                          <a:solidFill>
                            <a:srgbClr val="D35B1F"/>
                          </a:solidFill>
                          <a:latin typeface="Lucida Console" panose="020B0609040504020204" pitchFamily="49" charset="0"/>
                        </a:rPr>
                        <a:t>STIVS</a:t>
                      </a:r>
                      <a:endParaRPr lang="en-US" sz="2000" b="1" dirty="0">
                        <a:solidFill>
                          <a:srgbClr val="D35B1F"/>
                        </a:solidFill>
                        <a:latin typeface="Lucida Console" panose="020B0609040504020204"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342900" indent="-342900">
                        <a:buFont typeface="Arial" panose="020B0604020202020204" pitchFamily="34" charset="0"/>
                        <a:buChar char="•"/>
                      </a:pPr>
                      <a:r>
                        <a:rPr lang="en-US" sz="2000" b="1" dirty="0" smtClean="0">
                          <a:solidFill>
                            <a:srgbClr val="D35B1F"/>
                          </a:solidFill>
                          <a:latin typeface="Lucida Console" panose="020B0609040504020204" pitchFamily="49" charset="0"/>
                        </a:rPr>
                        <a:t>STMVS</a:t>
                      </a:r>
                      <a:endParaRPr lang="en-US" sz="2000" b="1" dirty="0">
                        <a:solidFill>
                          <a:srgbClr val="D35B1F"/>
                        </a:solidFill>
                        <a:latin typeface="Lucida Console" panose="020B0609040504020204"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342900" indent="-342900">
                        <a:buFont typeface="Arial" panose="020B0604020202020204" pitchFamily="34" charset="0"/>
                        <a:buChar char="•"/>
                      </a:pPr>
                      <a:r>
                        <a:rPr lang="en-US" sz="2000" b="1" dirty="0" smtClean="0">
                          <a:solidFill>
                            <a:srgbClr val="D35B1F"/>
                          </a:solidFill>
                          <a:latin typeface="Lucida Console" panose="020B0609040504020204" pitchFamily="49" charset="0"/>
                        </a:rPr>
                        <a:t>STVVS</a:t>
                      </a:r>
                      <a:endParaRPr lang="en-US" sz="2000" b="1" dirty="0">
                        <a:solidFill>
                          <a:srgbClr val="D35B1F"/>
                        </a:solidFill>
                        <a:latin typeface="Lucida Console" panose="020B0609040504020204"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342900" indent="-342900">
                        <a:buFont typeface="Arial" panose="020B0604020202020204" pitchFamily="34" charset="0"/>
                        <a:buChar char="•"/>
                      </a:pPr>
                      <a:r>
                        <a:rPr lang="en-US" sz="2000" b="1" dirty="0" smtClean="0">
                          <a:solidFill>
                            <a:srgbClr val="D35B1F"/>
                          </a:solidFill>
                          <a:latin typeface="Lucida Console" panose="020B0609040504020204" pitchFamily="49" charset="0"/>
                        </a:rPr>
                        <a:t>LTIVS</a:t>
                      </a:r>
                      <a:endParaRPr lang="en-US" sz="2000" b="1" dirty="0">
                        <a:solidFill>
                          <a:srgbClr val="D35B1F"/>
                        </a:solidFill>
                        <a:latin typeface="Lucida Console" panose="020B0609040504020204"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342900" indent="-342900">
                        <a:buFont typeface="Arial" panose="020B0604020202020204" pitchFamily="34" charset="0"/>
                        <a:buChar char="•"/>
                      </a:pPr>
                      <a:r>
                        <a:rPr lang="en-US" sz="2000" dirty="0" smtClean="0">
                          <a:solidFill>
                            <a:srgbClr val="D35B1F"/>
                          </a:solidFill>
                          <a:latin typeface="Lucida Console" panose="020B0609040504020204" pitchFamily="49" charset="0"/>
                        </a:rPr>
                        <a:t>LTMVS</a:t>
                      </a:r>
                      <a:endParaRPr lang="en-US" sz="2000" dirty="0">
                        <a:solidFill>
                          <a:srgbClr val="D35B1F"/>
                        </a:solidFill>
                        <a:latin typeface="Lucida Console" panose="020B0609040504020204"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342900" indent="-342900">
                        <a:buFont typeface="Arial" panose="020B0604020202020204" pitchFamily="34" charset="0"/>
                        <a:buChar char="•"/>
                      </a:pPr>
                      <a:r>
                        <a:rPr lang="en-US" sz="2000" dirty="0" smtClean="0">
                          <a:solidFill>
                            <a:srgbClr val="D35B1F"/>
                          </a:solidFill>
                          <a:latin typeface="Lucida Console" panose="020B0609040504020204" pitchFamily="49" charset="0"/>
                        </a:rPr>
                        <a:t>LTVVS</a:t>
                      </a:r>
                      <a:endParaRPr lang="en-US" sz="2000" dirty="0">
                        <a:solidFill>
                          <a:srgbClr val="D35B1F"/>
                        </a:solidFill>
                        <a:latin typeface="Lucida Console" panose="020B0609040504020204" pitchFamily="49" charset="0"/>
                      </a:endParaRPr>
                    </a:p>
                  </a:txBody>
                  <a:tcP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69110">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342900" indent="-342900">
                        <a:buFont typeface="Arial" panose="020B0604020202020204" pitchFamily="34" charset="0"/>
                        <a:buChar char="•"/>
                      </a:pPr>
                      <a:r>
                        <a:rPr lang="en-US" sz="2000" b="1" dirty="0" smtClean="0">
                          <a:solidFill>
                            <a:srgbClr val="D35B1F"/>
                          </a:solidFill>
                          <a:latin typeface="Lucida Console" panose="020B0609040504020204" pitchFamily="49" charset="0"/>
                        </a:rPr>
                        <a:t>STIVP</a:t>
                      </a:r>
                      <a:endParaRPr lang="en-US" sz="2000" b="1" dirty="0">
                        <a:solidFill>
                          <a:srgbClr val="D35B1F"/>
                        </a:solidFill>
                        <a:latin typeface="Lucida Console" panose="020B0609040504020204"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342900" indent="-342900">
                        <a:buFont typeface="Arial" panose="020B0604020202020204" pitchFamily="34" charset="0"/>
                        <a:buChar char="•"/>
                      </a:pPr>
                      <a:r>
                        <a:rPr lang="en-US" sz="2000" dirty="0" smtClean="0">
                          <a:solidFill>
                            <a:srgbClr val="D35B1F"/>
                          </a:solidFill>
                          <a:latin typeface="Lucida Console" panose="020B0609040504020204" pitchFamily="49" charset="0"/>
                        </a:rPr>
                        <a:t>STMVP</a:t>
                      </a:r>
                      <a:endParaRPr lang="en-US" sz="2000" dirty="0">
                        <a:solidFill>
                          <a:srgbClr val="D35B1F"/>
                        </a:solidFill>
                        <a:latin typeface="Lucida Console" panose="020B0609040504020204"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342900" indent="-342900">
                        <a:buFont typeface="Arial" panose="020B0604020202020204" pitchFamily="34" charset="0"/>
                        <a:buChar char="•"/>
                      </a:pPr>
                      <a:r>
                        <a:rPr lang="en-US" sz="2000" dirty="0" smtClean="0">
                          <a:solidFill>
                            <a:srgbClr val="D35B1F"/>
                          </a:solidFill>
                          <a:latin typeface="Lucida Console" panose="020B0609040504020204" pitchFamily="49" charset="0"/>
                        </a:rPr>
                        <a:t>STVVP</a:t>
                      </a:r>
                      <a:endParaRPr lang="en-US" sz="2000" dirty="0">
                        <a:solidFill>
                          <a:srgbClr val="D35B1F"/>
                        </a:solidFill>
                        <a:latin typeface="Lucida Console" panose="020B0609040504020204"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342900" indent="-342900">
                        <a:buFont typeface="Arial" panose="020B0604020202020204" pitchFamily="34" charset="0"/>
                        <a:buChar char="•"/>
                      </a:pPr>
                      <a:r>
                        <a:rPr lang="en-US" sz="2000" dirty="0" smtClean="0">
                          <a:solidFill>
                            <a:srgbClr val="D35B1F"/>
                          </a:solidFill>
                          <a:latin typeface="Lucida Console" panose="020B0609040504020204" pitchFamily="49" charset="0"/>
                        </a:rPr>
                        <a:t>LTIVP</a:t>
                      </a:r>
                      <a:endParaRPr lang="en-US" sz="2000" dirty="0">
                        <a:solidFill>
                          <a:srgbClr val="D35B1F"/>
                        </a:solidFill>
                        <a:latin typeface="Lucida Console" panose="020B0609040504020204"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342900" indent="-342900">
                        <a:buFont typeface="Arial" panose="020B0604020202020204" pitchFamily="34" charset="0"/>
                        <a:buChar char="•"/>
                      </a:pPr>
                      <a:r>
                        <a:rPr lang="en-US" sz="2000" dirty="0" smtClean="0">
                          <a:solidFill>
                            <a:srgbClr val="D35B1F"/>
                          </a:solidFill>
                          <a:latin typeface="Lucida Console" panose="020B0609040504020204" pitchFamily="49" charset="0"/>
                        </a:rPr>
                        <a:t>LTMVP</a:t>
                      </a:r>
                      <a:endParaRPr lang="en-US" sz="2000" dirty="0">
                        <a:solidFill>
                          <a:srgbClr val="D35B1F"/>
                        </a:solidFill>
                        <a:latin typeface="Lucida Console" panose="020B0609040504020204"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342900" indent="-342900">
                        <a:buFont typeface="Arial" panose="020B0604020202020204" pitchFamily="34" charset="0"/>
                        <a:buChar char="•"/>
                      </a:pPr>
                      <a:r>
                        <a:rPr lang="en-US" sz="2000" dirty="0" smtClean="0">
                          <a:solidFill>
                            <a:srgbClr val="D35B1F"/>
                          </a:solidFill>
                          <a:latin typeface="Lucida Console" panose="020B0609040504020204" pitchFamily="49" charset="0"/>
                        </a:rPr>
                        <a:t>LTVVP</a:t>
                      </a:r>
                      <a:endParaRPr lang="en-US" sz="2000" dirty="0">
                        <a:solidFill>
                          <a:srgbClr val="D35B1F"/>
                        </a:solidFill>
                        <a:latin typeface="Lucida Console" panose="020B0609040504020204" pitchFamily="49" charset="0"/>
                      </a:endParaRPr>
                    </a:p>
                  </a:txBody>
                  <a:tcP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69110">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342900" indent="-342900">
                        <a:buFont typeface="Arial" panose="020B0604020202020204" pitchFamily="34" charset="0"/>
                        <a:buChar char="•"/>
                      </a:pPr>
                      <a:r>
                        <a:rPr lang="en-US" sz="2000" b="1" dirty="0" smtClean="0">
                          <a:solidFill>
                            <a:srgbClr val="D35B1F"/>
                          </a:solidFill>
                          <a:latin typeface="Lucida Console" panose="020B0609040504020204" pitchFamily="49" charset="0"/>
                        </a:rPr>
                        <a:t>STIVF</a:t>
                      </a:r>
                      <a:endParaRPr lang="en-US" sz="2000" b="1" dirty="0">
                        <a:solidFill>
                          <a:srgbClr val="D35B1F"/>
                        </a:solidFill>
                        <a:latin typeface="Lucida Console" panose="020B0609040504020204"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342900" indent="-342900">
                        <a:buFont typeface="Arial" panose="020B0604020202020204" pitchFamily="34" charset="0"/>
                        <a:buChar char="•"/>
                      </a:pPr>
                      <a:r>
                        <a:rPr lang="en-US" sz="2000" dirty="0" smtClean="0">
                          <a:solidFill>
                            <a:srgbClr val="D35B1F"/>
                          </a:solidFill>
                          <a:latin typeface="Lucida Console" panose="020B0609040504020204" pitchFamily="49" charset="0"/>
                        </a:rPr>
                        <a:t>STMVF</a:t>
                      </a:r>
                      <a:endParaRPr lang="en-US" sz="2000" dirty="0">
                        <a:solidFill>
                          <a:srgbClr val="D35B1F"/>
                        </a:solidFill>
                        <a:latin typeface="Lucida Console" panose="020B0609040504020204"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342900" indent="-342900">
                        <a:buFont typeface="Arial" panose="020B0604020202020204" pitchFamily="34" charset="0"/>
                        <a:buChar char="•"/>
                      </a:pPr>
                      <a:r>
                        <a:rPr lang="en-US" sz="2000" dirty="0" smtClean="0">
                          <a:solidFill>
                            <a:srgbClr val="D35B1F"/>
                          </a:solidFill>
                          <a:latin typeface="Lucida Console" panose="020B0609040504020204" pitchFamily="49" charset="0"/>
                        </a:rPr>
                        <a:t>STVVF</a:t>
                      </a:r>
                      <a:endParaRPr lang="en-US" sz="2000" dirty="0">
                        <a:solidFill>
                          <a:srgbClr val="D35B1F"/>
                        </a:solidFill>
                        <a:latin typeface="Lucida Console" panose="020B0609040504020204"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342900" indent="-342900">
                        <a:buFont typeface="Arial" panose="020B0604020202020204" pitchFamily="34" charset="0"/>
                        <a:buChar char="•"/>
                      </a:pPr>
                      <a:r>
                        <a:rPr lang="en-US" sz="2000" dirty="0" smtClean="0">
                          <a:solidFill>
                            <a:srgbClr val="D35B1F"/>
                          </a:solidFill>
                          <a:latin typeface="Lucida Console" panose="020B0609040504020204" pitchFamily="49" charset="0"/>
                        </a:rPr>
                        <a:t>LTIVF</a:t>
                      </a:r>
                      <a:endParaRPr lang="en-US" sz="2000" dirty="0">
                        <a:solidFill>
                          <a:srgbClr val="D35B1F"/>
                        </a:solidFill>
                        <a:latin typeface="Lucida Console" panose="020B0609040504020204"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342900" indent="-342900">
                        <a:buFont typeface="Arial" panose="020B0604020202020204" pitchFamily="34" charset="0"/>
                        <a:buChar char="•"/>
                      </a:pPr>
                      <a:r>
                        <a:rPr lang="en-US" sz="2000" dirty="0" smtClean="0">
                          <a:solidFill>
                            <a:srgbClr val="D35B1F"/>
                          </a:solidFill>
                          <a:latin typeface="Lucida Console" panose="020B0609040504020204" pitchFamily="49" charset="0"/>
                        </a:rPr>
                        <a:t>LTMVF</a:t>
                      </a:r>
                      <a:endParaRPr lang="en-US" sz="2000" dirty="0">
                        <a:solidFill>
                          <a:srgbClr val="D35B1F"/>
                        </a:solidFill>
                        <a:latin typeface="Lucida Console" panose="020B0609040504020204"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342900" indent="-342900">
                        <a:buFont typeface="Arial" panose="020B0604020202020204" pitchFamily="34" charset="0"/>
                        <a:buChar char="•"/>
                      </a:pPr>
                      <a:r>
                        <a:rPr lang="en-US" sz="2000" dirty="0" smtClean="0">
                          <a:solidFill>
                            <a:srgbClr val="D35B1F"/>
                          </a:solidFill>
                          <a:latin typeface="Lucida Console" panose="020B0609040504020204" pitchFamily="49" charset="0"/>
                        </a:rPr>
                        <a:t>LTVVF</a:t>
                      </a:r>
                      <a:endParaRPr lang="en-US" sz="2000" dirty="0">
                        <a:solidFill>
                          <a:srgbClr val="D35B1F"/>
                        </a:solidFill>
                        <a:latin typeface="Lucida Console" panose="020B0609040504020204" pitchFamily="49" charset="0"/>
                      </a:endParaRPr>
                    </a:p>
                  </a:txBody>
                  <a:tcP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sp>
        <p:nvSpPr>
          <p:cNvPr id="109" name="TextBox 108"/>
          <p:cNvSpPr txBox="1"/>
          <p:nvPr/>
        </p:nvSpPr>
        <p:spPr>
          <a:xfrm>
            <a:off x="23698200" y="17602200"/>
            <a:ext cx="8382000" cy="1569660"/>
          </a:xfrm>
          <a:prstGeom prst="rect">
            <a:avLst/>
          </a:prstGeom>
          <a:noFill/>
        </p:spPr>
        <p:txBody>
          <a:bodyPr wrap="square" rtlCol="0">
            <a:spAutoFit/>
          </a:bodyPr>
          <a:lstStyle/>
          <a:p>
            <a:pPr marL="457200" indent="-457200" fontAlgn="auto">
              <a:spcBef>
                <a:spcPts val="0"/>
              </a:spcBef>
              <a:spcAft>
                <a:spcPts val="0"/>
              </a:spcAft>
              <a:buFont typeface="Arial" panose="020B0604020202020204" pitchFamily="34" charset="0"/>
              <a:buChar char="•"/>
            </a:pPr>
            <a:r>
              <a:rPr lang="en-US" sz="2400" kern="0" dirty="0">
                <a:solidFill>
                  <a:srgbClr val="E78A5C">
                    <a:lumMod val="75000"/>
                  </a:srgbClr>
                </a:solidFill>
                <a:latin typeface="Lucida Console" panose="020B0609040504020204" pitchFamily="49" charset="0"/>
              </a:rPr>
              <a:t>STIVS:nxp:NX_Q5EE01-2,4</a:t>
            </a:r>
            <a:endParaRPr kumimoji="0" lang="en-US" sz="2400" b="0" i="0" u="none" strike="noStrike" kern="0" cap="none" spc="0" normalizeH="0" baseline="0" noProof="0" dirty="0" smtClean="0">
              <a:ln>
                <a:noFill/>
              </a:ln>
              <a:solidFill>
                <a:srgbClr val="E78A5C">
                  <a:lumMod val="75000"/>
                </a:srgbClr>
              </a:solidFill>
              <a:effectLst/>
              <a:uLnTx/>
              <a:uFillTx/>
              <a:latin typeface="Lucida Console" panose="020B0609040504020204" pitchFamily="49" charset="0"/>
            </a:endParaRPr>
          </a:p>
          <a:p>
            <a:pPr marL="457200" indent="-457200" fontAlgn="auto">
              <a:spcBef>
                <a:spcPts val="0"/>
              </a:spcBef>
              <a:spcAft>
                <a:spcPts val="0"/>
              </a:spcAft>
              <a:buFont typeface="Arial" panose="020B0604020202020204" pitchFamily="34" charset="0"/>
              <a:buChar char="•"/>
            </a:pPr>
            <a:r>
              <a:rPr lang="en-US" sz="2400" kern="0" dirty="0" smtClean="0">
                <a:solidFill>
                  <a:srgbClr val="E78A5C">
                    <a:lumMod val="75000"/>
                  </a:srgbClr>
                </a:solidFill>
                <a:latin typeface="Lucida Console" panose="020B0609040504020204" pitchFamily="49" charset="0"/>
              </a:rPr>
              <a:t>STMVS:nxp:NX_Q5EE01-2,4</a:t>
            </a:r>
          </a:p>
          <a:p>
            <a:pPr marL="457200" indent="-457200" fontAlgn="auto">
              <a:spcBef>
                <a:spcPts val="0"/>
              </a:spcBef>
              <a:spcAft>
                <a:spcPts val="0"/>
              </a:spcAft>
              <a:buFont typeface="Arial" panose="020B0604020202020204" pitchFamily="34" charset="0"/>
              <a:buChar char="•"/>
            </a:pPr>
            <a:r>
              <a:rPr lang="en-US" sz="2400" kern="0" dirty="0" smtClean="0">
                <a:solidFill>
                  <a:srgbClr val="E78A5C">
                    <a:lumMod val="75000"/>
                  </a:srgbClr>
                </a:solidFill>
                <a:latin typeface="Lucida Console" panose="020B0609040504020204" pitchFamily="49" charset="0"/>
              </a:rPr>
              <a:t>STMVS:nxp:NX_Q5EE01-2,4</a:t>
            </a:r>
          </a:p>
          <a:p>
            <a:pPr fontAlgn="auto">
              <a:spcBef>
                <a:spcPts val="0"/>
              </a:spcBef>
              <a:spcAft>
                <a:spcPts val="0"/>
              </a:spcAft>
            </a:pPr>
            <a:r>
              <a:rPr lang="en-US" sz="2400" kern="0" dirty="0" smtClean="0">
                <a:solidFill>
                  <a:srgbClr val="E78A5C">
                    <a:lumMod val="75000"/>
                  </a:srgbClr>
                </a:solidFill>
                <a:latin typeface="Lucida Console" panose="020B0609040504020204" pitchFamily="49" charset="0"/>
              </a:rPr>
              <a:t>  e</a:t>
            </a:r>
            <a:r>
              <a:rPr kumimoji="0" lang="en-US" sz="2400" b="0" i="0" u="none" strike="noStrike" kern="0" cap="none" spc="0" normalizeH="0" baseline="0" noProof="0" dirty="0" err="1" smtClean="0">
                <a:ln>
                  <a:noFill/>
                </a:ln>
                <a:solidFill>
                  <a:srgbClr val="E78A5C">
                    <a:lumMod val="75000"/>
                  </a:srgbClr>
                </a:solidFill>
                <a:effectLst/>
                <a:uLnTx/>
                <a:uFillTx/>
                <a:latin typeface="Lucida Console" panose="020B0609040504020204" pitchFamily="49" charset="0"/>
              </a:rPr>
              <a:t>tc</a:t>
            </a:r>
            <a:r>
              <a:rPr kumimoji="0" lang="en-US" sz="2400" b="0" i="0" u="none" strike="noStrike" kern="0" cap="none" spc="0" normalizeH="0" baseline="0" noProof="0" dirty="0" smtClean="0">
                <a:ln>
                  <a:noFill/>
                </a:ln>
                <a:solidFill>
                  <a:srgbClr val="E78A5C">
                    <a:lumMod val="75000"/>
                  </a:srgbClr>
                </a:solidFill>
                <a:effectLst/>
                <a:uLnTx/>
                <a:uFillTx/>
                <a:latin typeface="Lucida Console" panose="020B0609040504020204" pitchFamily="49" charset="0"/>
              </a:rPr>
              <a:t>…</a:t>
            </a:r>
          </a:p>
        </p:txBody>
      </p:sp>
      <p:sp>
        <p:nvSpPr>
          <p:cNvPr id="110" name="TextBox 109"/>
          <p:cNvSpPr txBox="1"/>
          <p:nvPr/>
        </p:nvSpPr>
        <p:spPr>
          <a:xfrm>
            <a:off x="41372589" y="7526702"/>
            <a:ext cx="9411788" cy="3046988"/>
          </a:xfrm>
          <a:prstGeom prst="rect">
            <a:avLst/>
          </a:prstGeom>
          <a:solidFill>
            <a:srgbClr val="FFFFFF">
              <a:lumMod val="95000"/>
            </a:srgbClr>
          </a:solidFill>
          <a:ln>
            <a:solidFill>
              <a:srgbClr val="000000"/>
            </a:solidFill>
            <a:prstDash val="dash"/>
          </a:ln>
          <a:effectLst>
            <a:innerShdw blurRad="114300">
              <a:srgbClr val="969696"/>
            </a:innerShdw>
          </a:effectLst>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 Index generated by ./indexPEFF.pl</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 Date=Fri Jan 12 19:50:51 2018</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 </a:t>
            </a:r>
            <a:r>
              <a:rPr kumimoji="0" lang="en-US" sz="2400" b="0" i="0" u="none" strike="noStrike" kern="0" cap="none" spc="0" normalizeH="0" baseline="0" noProof="0" dirty="0" err="1" smtClean="0">
                <a:ln>
                  <a:noFill/>
                </a:ln>
                <a:solidFill>
                  <a:srgbClr val="000000"/>
                </a:solidFill>
                <a:effectLst/>
                <a:uLnTx/>
                <a:uFillTx/>
                <a:latin typeface="Lucida Console" panose="020B0609040504020204" pitchFamily="49" charset="0"/>
              </a:rPr>
              <a:t>OriginalFile</a:t>
            </a: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=nextprot_all_updatedTo1.0h.peff</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 </a:t>
            </a:r>
            <a:r>
              <a:rPr kumimoji="0" lang="en-US" sz="2400" b="0" i="0" u="none" strike="noStrike" kern="0" cap="none" spc="0" normalizeH="0" baseline="0" noProof="0" dirty="0" err="1" smtClean="0">
                <a:ln>
                  <a:noFill/>
                </a:ln>
                <a:solidFill>
                  <a:srgbClr val="000000"/>
                </a:solidFill>
                <a:effectLst/>
                <a:uLnTx/>
                <a:uFillTx/>
                <a:latin typeface="Lucida Console" panose="020B0609040504020204" pitchFamily="49" charset="0"/>
              </a:rPr>
              <a:t>AASub</a:t>
            </a: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=I-&gt;L</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 </a:t>
            </a:r>
            <a:r>
              <a:rPr kumimoji="0" lang="en-US" sz="2400" b="0" i="0" u="none" strike="noStrike" kern="0" cap="none" spc="0" normalizeH="0" baseline="0" noProof="0" dirty="0" err="1" smtClean="0">
                <a:ln>
                  <a:noFill/>
                </a:ln>
                <a:solidFill>
                  <a:srgbClr val="000000"/>
                </a:solidFill>
                <a:effectLst/>
                <a:uLnTx/>
                <a:uFillTx/>
                <a:latin typeface="Lucida Console" panose="020B0609040504020204" pitchFamily="49" charset="0"/>
              </a:rPr>
              <a:t>KeyLength</a:t>
            </a: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=5</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 </a:t>
            </a:r>
            <a:r>
              <a:rPr kumimoji="0" lang="en-US" sz="2400" b="0" i="0" u="none" strike="noStrike" kern="0" cap="none" spc="0" normalizeH="0" baseline="0" noProof="0" dirty="0" err="1" smtClean="0">
                <a:ln>
                  <a:noFill/>
                </a:ln>
                <a:solidFill>
                  <a:srgbClr val="000000"/>
                </a:solidFill>
                <a:effectLst/>
                <a:uLnTx/>
                <a:uFillTx/>
                <a:latin typeface="Lucida Console" panose="020B0609040504020204" pitchFamily="49" charset="0"/>
              </a:rPr>
              <a:t>PEFFVariants</a:t>
            </a: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a:t>
            </a:r>
            <a:r>
              <a:rPr kumimoji="0" lang="en-US" sz="2400" b="0" i="0" u="none" strike="noStrike" kern="0" cap="none" spc="0" normalizeH="0" baseline="0" noProof="0" dirty="0" err="1" smtClean="0">
                <a:ln>
                  <a:noFill/>
                </a:ln>
                <a:solidFill>
                  <a:srgbClr val="000000"/>
                </a:solidFill>
                <a:effectLst/>
                <a:uLnTx/>
                <a:uFillTx/>
                <a:latin typeface="Lucida Console" panose="020B0609040504020204" pitchFamily="49" charset="0"/>
              </a:rPr>
              <a:t>VariantSimple</a:t>
            </a:r>
            <a:endPar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 </a:t>
            </a:r>
            <a:r>
              <a:rPr kumimoji="0" lang="en-US" sz="2400" b="0" i="0" u="none" strike="noStrike" kern="0" cap="none" spc="0" normalizeH="0" baseline="0" noProof="0" dirty="0" err="1" smtClean="0">
                <a:ln>
                  <a:noFill/>
                </a:ln>
                <a:solidFill>
                  <a:srgbClr val="000000"/>
                </a:solidFill>
                <a:effectLst/>
                <a:uLnTx/>
                <a:uFillTx/>
                <a:latin typeface="Lucida Console" panose="020B0609040504020204" pitchFamily="49" charset="0"/>
              </a:rPr>
              <a:t>NumProteins</a:t>
            </a: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=42164</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 </a:t>
            </a:r>
            <a:r>
              <a:rPr kumimoji="0" lang="en-US" sz="2400" b="0" i="0" u="none" strike="noStrike" kern="0" cap="none" spc="0" normalizeH="0" baseline="0" noProof="0" dirty="0" err="1" smtClean="0">
                <a:ln>
                  <a:noFill/>
                </a:ln>
                <a:solidFill>
                  <a:srgbClr val="000000"/>
                </a:solidFill>
                <a:effectLst/>
                <a:uLnTx/>
                <a:uFillTx/>
                <a:latin typeface="Lucida Console" panose="020B0609040504020204" pitchFamily="49" charset="0"/>
              </a:rPr>
              <a:t>NumSegments</a:t>
            </a: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=2459702</a:t>
            </a:r>
          </a:p>
        </p:txBody>
      </p:sp>
      <p:sp>
        <p:nvSpPr>
          <p:cNvPr id="111" name="TextBox 110"/>
          <p:cNvSpPr txBox="1"/>
          <p:nvPr/>
        </p:nvSpPr>
        <p:spPr>
          <a:xfrm>
            <a:off x="41372589" y="10747846"/>
            <a:ext cx="9411788" cy="2308324"/>
          </a:xfrm>
          <a:prstGeom prst="rect">
            <a:avLst/>
          </a:prstGeom>
          <a:solidFill>
            <a:srgbClr val="FFFFFF">
              <a:lumMod val="95000"/>
            </a:srgbClr>
          </a:solidFill>
          <a:ln>
            <a:solidFill>
              <a:srgbClr val="000000"/>
            </a:solidFill>
            <a:prstDash val="dash"/>
          </a:ln>
          <a:effectLst>
            <a:innerShdw blurRad="114300">
              <a:srgbClr val="969696"/>
            </a:innerShdw>
          </a:effectLst>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 </a:t>
            </a:r>
            <a:r>
              <a:rPr kumimoji="0" lang="en-US" sz="2400" b="0" i="0" u="none" strike="noStrike" kern="0" cap="none" spc="0" normalizeH="0" baseline="0" noProof="0" dirty="0" err="1" smtClean="0">
                <a:ln>
                  <a:noFill/>
                </a:ln>
                <a:solidFill>
                  <a:srgbClr val="000000"/>
                </a:solidFill>
                <a:effectLst/>
                <a:uLnTx/>
                <a:uFillTx/>
                <a:latin typeface="Lucida Console" panose="020B0609040504020204" pitchFamily="49" charset="0"/>
              </a:rPr>
              <a:t>BeginSegmentOffsets</a:t>
            </a:r>
            <a:endPar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AA::0000965328</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AC::0009652271</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YW::1841061692</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YY::1841991570</a:t>
            </a:r>
          </a:p>
        </p:txBody>
      </p:sp>
      <p:sp>
        <p:nvSpPr>
          <p:cNvPr id="112" name="TextBox 111"/>
          <p:cNvSpPr txBox="1"/>
          <p:nvPr/>
        </p:nvSpPr>
        <p:spPr>
          <a:xfrm>
            <a:off x="41372589" y="13182600"/>
            <a:ext cx="9411788" cy="2308324"/>
          </a:xfrm>
          <a:prstGeom prst="rect">
            <a:avLst/>
          </a:prstGeom>
          <a:solidFill>
            <a:srgbClr val="FFFFFF">
              <a:lumMod val="95000"/>
            </a:srgbClr>
          </a:solidFill>
          <a:ln>
            <a:solidFill>
              <a:srgbClr val="000000"/>
            </a:solidFill>
            <a:prstDash val="dash"/>
          </a:ln>
          <a:effectLst>
            <a:innerShdw blurRad="114300">
              <a:srgbClr val="969696"/>
            </a:innerShdw>
          </a:effectLst>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 </a:t>
            </a:r>
            <a:r>
              <a:rPr kumimoji="0" lang="en-US" sz="2400" b="0" i="0" u="none" strike="noStrike" kern="0" cap="none" spc="0" normalizeH="0" baseline="0" noProof="0" dirty="0" err="1" smtClean="0">
                <a:ln>
                  <a:noFill/>
                </a:ln>
                <a:solidFill>
                  <a:srgbClr val="000000"/>
                </a:solidFill>
                <a:effectLst/>
                <a:uLnTx/>
                <a:uFillTx/>
                <a:latin typeface="Lucida Console" panose="020B0609040504020204" pitchFamily="49" charset="0"/>
              </a:rPr>
              <a:t>BeginProteins</a:t>
            </a:r>
            <a:endPar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39793::nxp:NX_A0A075B6H9-1</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39680</a:t>
            </a:r>
            <a:r>
              <a:rPr lang="en-US" sz="2400" kern="0" dirty="0">
                <a:solidFill>
                  <a:srgbClr val="000000"/>
                </a:solidFill>
                <a:latin typeface="Lucida Console" panose="020B0609040504020204" pitchFamily="49" charset="0"/>
              </a:rPr>
              <a:t>::</a:t>
            </a:r>
            <a:r>
              <a:rPr lang="en-US" sz="2400" kern="0" dirty="0" smtClean="0">
                <a:solidFill>
                  <a:srgbClr val="000000"/>
                </a:solidFill>
                <a:latin typeface="Lucida Console" panose="020B0609040504020204" pitchFamily="49" charset="0"/>
              </a:rPr>
              <a:t>nxp:NX_A0A075B6I0-1 nxp:NX_A0A075B800-4</a:t>
            </a:r>
            <a:endPar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32311::nxp:NX_W5XKT8-2</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34284::nxp:NX_W5XKT8-3</a:t>
            </a:r>
          </a:p>
        </p:txBody>
      </p:sp>
      <p:sp>
        <p:nvSpPr>
          <p:cNvPr id="113" name="TextBox 112"/>
          <p:cNvSpPr txBox="1"/>
          <p:nvPr/>
        </p:nvSpPr>
        <p:spPr>
          <a:xfrm>
            <a:off x="41372589" y="15646837"/>
            <a:ext cx="9411788" cy="3631763"/>
          </a:xfrm>
          <a:prstGeom prst="rect">
            <a:avLst/>
          </a:prstGeom>
          <a:solidFill>
            <a:srgbClr val="FFFFFF">
              <a:lumMod val="95000"/>
            </a:srgbClr>
          </a:solidFill>
          <a:ln>
            <a:solidFill>
              <a:srgbClr val="000000"/>
            </a:solidFill>
            <a:prstDash val="dash"/>
          </a:ln>
          <a:effectLst>
            <a:innerShdw blurRad="114300">
              <a:srgbClr val="969696"/>
            </a:innerShdw>
          </a:effectLst>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AAAAA:...</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000000"/>
                </a:solidFill>
                <a:effectLst/>
                <a:uLnTx/>
                <a:uFillTx/>
                <a:latin typeface="Lucida Console" panose="020B0609040504020204" pitchFamily="49" charset="0"/>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MTMWT:18258,3</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MTMWV:4261,517:11966,55:24847,187:16415,178:16645,178:4873,178:1845,894:37535,106:33301,175:13785,</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417:18836,23:18427,23:16522,23:33533,92:34564,92</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MTMWW:</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MTMWY:442,1828:447,1820</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000000"/>
                </a:solidFill>
                <a:effectLst/>
                <a:uLnTx/>
                <a:uFillTx/>
                <a:latin typeface="Lucida Console" panose="020B0609040504020204" pitchFamily="49" charset="0"/>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YYYYY:...</a:t>
            </a:r>
          </a:p>
        </p:txBody>
      </p:sp>
      <p:sp>
        <p:nvSpPr>
          <p:cNvPr id="20" name="Rectangle 19"/>
          <p:cNvSpPr/>
          <p:nvPr/>
        </p:nvSpPr>
        <p:spPr bwMode="auto">
          <a:xfrm>
            <a:off x="35280600" y="16992600"/>
            <a:ext cx="5638800" cy="609600"/>
          </a:xfrm>
          <a:prstGeom prst="rect">
            <a:avLst/>
          </a:prstGeom>
          <a:solidFill>
            <a:srgbClr val="E98300">
              <a:alpha val="34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754563" rtl="0" eaLnBrk="1" fontAlgn="base" latinLnBrk="0" hangingPunct="1">
              <a:lnSpc>
                <a:spcPct val="100000"/>
              </a:lnSpc>
              <a:spcBef>
                <a:spcPct val="0"/>
              </a:spcBef>
              <a:spcAft>
                <a:spcPct val="0"/>
              </a:spcAft>
              <a:buClrTx/>
              <a:buSzTx/>
              <a:buFontTx/>
              <a:buNone/>
              <a:tabLst/>
            </a:pPr>
            <a:endParaRPr kumimoji="0" lang="en-US" sz="9400" b="0" i="0" u="none" strike="noStrike" cap="none" normalizeH="0" baseline="0" smtClean="0">
              <a:ln>
                <a:noFill/>
              </a:ln>
              <a:solidFill>
                <a:schemeClr val="tx1"/>
              </a:solidFill>
              <a:effectLst/>
              <a:latin typeface="Arial" charset="0"/>
            </a:endParaRPr>
          </a:p>
        </p:txBody>
      </p:sp>
      <p:sp>
        <p:nvSpPr>
          <p:cNvPr id="126" name="Rectangle 125"/>
          <p:cNvSpPr/>
          <p:nvPr/>
        </p:nvSpPr>
        <p:spPr bwMode="auto">
          <a:xfrm>
            <a:off x="35280600" y="13106400"/>
            <a:ext cx="5638800" cy="609600"/>
          </a:xfrm>
          <a:prstGeom prst="rect">
            <a:avLst/>
          </a:prstGeom>
          <a:solidFill>
            <a:srgbClr val="E98300">
              <a:alpha val="34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754563" rtl="0" eaLnBrk="1" fontAlgn="base" latinLnBrk="0" hangingPunct="1">
              <a:lnSpc>
                <a:spcPct val="100000"/>
              </a:lnSpc>
              <a:spcBef>
                <a:spcPct val="0"/>
              </a:spcBef>
              <a:spcAft>
                <a:spcPct val="0"/>
              </a:spcAft>
              <a:buClrTx/>
              <a:buSzTx/>
              <a:buFontTx/>
              <a:buNone/>
              <a:tabLst/>
            </a:pPr>
            <a:endParaRPr kumimoji="0" lang="en-US" sz="9400" b="0" i="0" u="none" strike="noStrike" cap="none" normalizeH="0" baseline="0" smtClean="0">
              <a:ln>
                <a:noFill/>
              </a:ln>
              <a:solidFill>
                <a:schemeClr val="tx1"/>
              </a:solidFill>
              <a:effectLst/>
              <a:latin typeface="Arial" charset="0"/>
            </a:endParaRPr>
          </a:p>
        </p:txBody>
      </p:sp>
      <p:sp>
        <p:nvSpPr>
          <p:cNvPr id="127" name="Rectangle 126"/>
          <p:cNvSpPr/>
          <p:nvPr/>
        </p:nvSpPr>
        <p:spPr bwMode="auto">
          <a:xfrm>
            <a:off x="35297269" y="10134600"/>
            <a:ext cx="5638800" cy="609600"/>
          </a:xfrm>
          <a:prstGeom prst="rect">
            <a:avLst/>
          </a:prstGeom>
          <a:solidFill>
            <a:srgbClr val="E98300">
              <a:alpha val="34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754563" rtl="0" eaLnBrk="1" fontAlgn="base" latinLnBrk="0" hangingPunct="1">
              <a:lnSpc>
                <a:spcPct val="100000"/>
              </a:lnSpc>
              <a:spcBef>
                <a:spcPct val="0"/>
              </a:spcBef>
              <a:spcAft>
                <a:spcPct val="0"/>
              </a:spcAft>
              <a:buClrTx/>
              <a:buSzTx/>
              <a:buFontTx/>
              <a:buNone/>
              <a:tabLst/>
            </a:pPr>
            <a:endParaRPr kumimoji="0" lang="en-US" sz="9400" b="0" i="0" u="none" strike="noStrike" cap="none" normalizeH="0" baseline="0" smtClean="0">
              <a:ln>
                <a:noFill/>
              </a:ln>
              <a:solidFill>
                <a:schemeClr val="tx1"/>
              </a:solidFill>
              <a:effectLst/>
              <a:latin typeface="Arial" charset="0"/>
            </a:endParaRPr>
          </a:p>
        </p:txBody>
      </p:sp>
      <p:sp>
        <p:nvSpPr>
          <p:cNvPr id="128" name="Rectangle 127"/>
          <p:cNvSpPr/>
          <p:nvPr/>
        </p:nvSpPr>
        <p:spPr bwMode="auto">
          <a:xfrm>
            <a:off x="35297269" y="7721261"/>
            <a:ext cx="5638800" cy="609600"/>
          </a:xfrm>
          <a:prstGeom prst="rect">
            <a:avLst/>
          </a:prstGeom>
          <a:solidFill>
            <a:srgbClr val="E98300">
              <a:alpha val="34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754563" rtl="0" eaLnBrk="1" fontAlgn="base" latinLnBrk="0" hangingPunct="1">
              <a:lnSpc>
                <a:spcPct val="100000"/>
              </a:lnSpc>
              <a:spcBef>
                <a:spcPct val="0"/>
              </a:spcBef>
              <a:spcAft>
                <a:spcPct val="0"/>
              </a:spcAft>
              <a:buClrTx/>
              <a:buSzTx/>
              <a:buFontTx/>
              <a:buNone/>
              <a:tabLst/>
            </a:pPr>
            <a:endParaRPr kumimoji="0" lang="en-US" sz="9400" b="0" i="0" u="none" strike="noStrike" cap="none" normalizeH="0" baseline="0" smtClean="0">
              <a:ln>
                <a:noFill/>
              </a:ln>
              <a:solidFill>
                <a:schemeClr val="tx1"/>
              </a:solidFill>
              <a:effectLst/>
              <a:latin typeface="Arial" charset="0"/>
            </a:endParaRPr>
          </a:p>
        </p:txBody>
      </p:sp>
      <p:sp>
        <p:nvSpPr>
          <p:cNvPr id="129" name="Text Box 13"/>
          <p:cNvSpPr txBox="1">
            <a:spLocks noChangeArrowheads="1"/>
          </p:cNvSpPr>
          <p:nvPr/>
        </p:nvSpPr>
        <p:spPr bwMode="auto">
          <a:xfrm>
            <a:off x="10363200" y="19812000"/>
            <a:ext cx="12039600" cy="834109"/>
          </a:xfrm>
          <a:prstGeom prst="rect">
            <a:avLst/>
          </a:prstGeom>
          <a:solidFill>
            <a:srgbClr val="E98300"/>
          </a:solidFill>
          <a:ln w="38100">
            <a:solidFill>
              <a:schemeClr val="tx1"/>
            </a:solidFill>
            <a:miter lim="800000"/>
            <a:headEnd/>
            <a:tailEnd/>
          </a:ln>
          <a:effectLst>
            <a:outerShdw blurRad="127000" dist="127000" dir="2700000" algn="tl" rotWithShape="0">
              <a:prstClr val="black">
                <a:alpha val="40000"/>
              </a:prstClr>
            </a:outerShdw>
          </a:effectLst>
        </p:spPr>
        <p:txBody>
          <a:bodyPr wrap="square" lIns="94522" tIns="47261" rIns="94522" bIns="47261" numCol="1">
            <a:spAutoFit/>
          </a:bodyPr>
          <a:lstStyle/>
          <a:p>
            <a:pPr defTabSz="944563"/>
            <a:r>
              <a:rPr lang="en-US" sz="4800" b="1" dirty="0">
                <a:solidFill>
                  <a:schemeClr val="bg1"/>
                </a:solidFill>
                <a:latin typeface="Helvetica" pitchFamily="34" charset="0"/>
              </a:rPr>
              <a:t> </a:t>
            </a:r>
            <a:r>
              <a:rPr lang="en-US" sz="4800" b="1" dirty="0" smtClean="0">
                <a:solidFill>
                  <a:schemeClr val="bg1"/>
                </a:solidFill>
                <a:latin typeface="Helvetica" pitchFamily="34" charset="0"/>
              </a:rPr>
              <a:t> Sequence Mapping</a:t>
            </a:r>
            <a:endParaRPr lang="en-US" sz="4800" b="1" dirty="0" smtClean="0">
              <a:solidFill>
                <a:schemeClr val="bg1"/>
              </a:solidFill>
              <a:latin typeface="Helvetica" pitchFamily="34" charset="0"/>
            </a:endParaRPr>
          </a:p>
        </p:txBody>
      </p:sp>
      <p:sp>
        <p:nvSpPr>
          <p:cNvPr id="130" name="Text Box 14"/>
          <p:cNvSpPr txBox="1">
            <a:spLocks noChangeArrowheads="1"/>
          </p:cNvSpPr>
          <p:nvPr/>
        </p:nvSpPr>
        <p:spPr bwMode="auto">
          <a:xfrm>
            <a:off x="10359189" y="20621013"/>
            <a:ext cx="12043611" cy="11406403"/>
          </a:xfrm>
          <a:prstGeom prst="rect">
            <a:avLst/>
          </a:prstGeom>
          <a:solidFill>
            <a:srgbClr val="EEEEEE"/>
          </a:solidFill>
          <a:ln w="38100">
            <a:solidFill>
              <a:schemeClr val="tx1"/>
            </a:solidFill>
            <a:miter lim="800000"/>
            <a:headEnd/>
            <a:tailEnd/>
          </a:ln>
          <a:effectLst>
            <a:outerShdw blurRad="127000" dist="127000" dir="2700000" algn="tl" rotWithShape="0">
              <a:prstClr val="black">
                <a:alpha val="40000"/>
              </a:prstClr>
            </a:outerShdw>
          </a:effectLst>
        </p:spPr>
        <p:txBody>
          <a:bodyPr wrap="square" lIns="283565" tIns="283565" rIns="283565" bIns="283565" numCol="1">
            <a:spAutoFit/>
          </a:bodyPr>
          <a:lstStyle/>
          <a:p>
            <a:pPr marL="514350" indent="-514350" defTabSz="944563">
              <a:buFont typeface="+mj-lt"/>
              <a:buAutoNum type="arabicPeriod"/>
            </a:pPr>
            <a:r>
              <a:rPr lang="en-US" sz="3200" b="1" dirty="0" smtClean="0">
                <a:latin typeface="Helvetica" pitchFamily="34" charset="0"/>
              </a:rPr>
              <a:t>Read</a:t>
            </a:r>
            <a:r>
              <a:rPr lang="en-US" sz="3200" dirty="0" smtClean="0">
                <a:latin typeface="Helvetica" pitchFamily="34" charset="0"/>
              </a:rPr>
              <a:t> </a:t>
            </a:r>
            <a:r>
              <a:rPr lang="en-US" sz="3200" dirty="0">
                <a:latin typeface="Helvetica" pitchFamily="34" charset="0"/>
              </a:rPr>
              <a:t>segment size (</a:t>
            </a:r>
            <a:r>
              <a:rPr lang="en-US" sz="3200" dirty="0">
                <a:solidFill>
                  <a:srgbClr val="D35B1F"/>
                </a:solidFill>
                <a:latin typeface="Helvetica" pitchFamily="34" charset="0"/>
              </a:rPr>
              <a:t>s=5</a:t>
            </a:r>
            <a:r>
              <a:rPr lang="en-US" sz="3200" dirty="0">
                <a:latin typeface="Helvetica" pitchFamily="34" charset="0"/>
              </a:rPr>
              <a:t>) and AA subs (</a:t>
            </a:r>
            <a:r>
              <a:rPr lang="en-US" sz="3200" dirty="0" smtClean="0">
                <a:solidFill>
                  <a:srgbClr val="D35B1F"/>
                </a:solidFill>
                <a:latin typeface="Helvetica" pitchFamily="34" charset="0"/>
              </a:rPr>
              <a:t>I</a:t>
            </a:r>
            <a:r>
              <a:rPr lang="en-US" sz="3200" dirty="0" smtClean="0">
                <a:solidFill>
                  <a:srgbClr val="D35B1F"/>
                </a:solidFill>
                <a:latin typeface="Helvetica" pitchFamily="34" charset="0"/>
                <a:sym typeface="Wingdings" panose="05000000000000000000" pitchFamily="2" charset="2"/>
              </a:rPr>
              <a:t></a:t>
            </a:r>
            <a:r>
              <a:rPr lang="en-US" sz="3200" dirty="0" smtClean="0">
                <a:solidFill>
                  <a:srgbClr val="D35B1F"/>
                </a:solidFill>
                <a:latin typeface="Helvetica" pitchFamily="34" charset="0"/>
              </a:rPr>
              <a:t>L</a:t>
            </a:r>
            <a:r>
              <a:rPr lang="en-US" sz="3200" dirty="0">
                <a:latin typeface="Helvetica" pitchFamily="34" charset="0"/>
              </a:rPr>
              <a:t>) from </a:t>
            </a:r>
            <a:r>
              <a:rPr lang="en-US" sz="3200" dirty="0" smtClean="0">
                <a:latin typeface="Helvetica" pitchFamily="34" charset="0"/>
              </a:rPr>
              <a:t>index file, as well as protein aliases and byte offsets </a:t>
            </a:r>
          </a:p>
          <a:p>
            <a:pPr marL="514350" indent="-514350" defTabSz="944563">
              <a:buFont typeface="+mj-lt"/>
              <a:buAutoNum type="arabicPeriod"/>
            </a:pPr>
            <a:endParaRPr lang="en-US" sz="3200" dirty="0" smtClean="0">
              <a:latin typeface="Helvetica" pitchFamily="34" charset="0"/>
            </a:endParaRPr>
          </a:p>
          <a:p>
            <a:pPr marL="514350" indent="-514350" defTabSz="944563">
              <a:buFont typeface="+mj-lt"/>
              <a:buAutoNum type="arabicPeriod"/>
            </a:pPr>
            <a:r>
              <a:rPr lang="en-US" sz="3200" b="1" dirty="0" smtClean="0">
                <a:latin typeface="Helvetica" pitchFamily="34" charset="0"/>
              </a:rPr>
              <a:t>Split</a:t>
            </a:r>
            <a:r>
              <a:rPr lang="en-US" sz="3200" dirty="0" smtClean="0">
                <a:latin typeface="Helvetica" pitchFamily="34" charset="0"/>
              </a:rPr>
              <a:t> each peptide </a:t>
            </a:r>
            <a:r>
              <a:rPr lang="en-US" sz="3200" dirty="0">
                <a:latin typeface="Helvetica" pitchFamily="34" charset="0"/>
              </a:rPr>
              <a:t>into </a:t>
            </a:r>
            <a:r>
              <a:rPr lang="en-US" sz="3200" dirty="0" smtClean="0">
                <a:latin typeface="Helvetica" pitchFamily="34" charset="0"/>
              </a:rPr>
              <a:t>s-sized segments</a:t>
            </a:r>
            <a:r>
              <a:rPr lang="en-US" sz="3200" dirty="0">
                <a:latin typeface="Helvetica" pitchFamily="34" charset="0"/>
              </a:rPr>
              <a:t>; start from the end, and include </a:t>
            </a:r>
            <a:r>
              <a:rPr lang="en-US" sz="3200" dirty="0" smtClean="0">
                <a:latin typeface="Helvetica" pitchFamily="34" charset="0"/>
              </a:rPr>
              <a:t>beginning</a:t>
            </a:r>
          </a:p>
          <a:p>
            <a:pPr marL="971550" lvl="1" indent="-514350" defTabSz="944563">
              <a:buFont typeface="Arial" panose="020B0604020202020204" pitchFamily="34" charset="0"/>
              <a:buChar char="•"/>
            </a:pPr>
            <a:r>
              <a:rPr lang="en-US" sz="3200" dirty="0" smtClean="0">
                <a:latin typeface="Helvetica" pitchFamily="34" charset="0"/>
              </a:rPr>
              <a:t>Peptides can be read from </a:t>
            </a:r>
            <a:r>
              <a:rPr lang="en-US" sz="3200" b="1" dirty="0" smtClean="0">
                <a:latin typeface="Helvetica" pitchFamily="34" charset="0"/>
              </a:rPr>
              <a:t>command line</a:t>
            </a:r>
            <a:r>
              <a:rPr lang="en-US" sz="3200" dirty="0" smtClean="0">
                <a:latin typeface="Helvetica" pitchFamily="34" charset="0"/>
              </a:rPr>
              <a:t>, from a file with a </a:t>
            </a:r>
            <a:r>
              <a:rPr lang="en-US" sz="3200" b="1" dirty="0" smtClean="0">
                <a:latin typeface="Helvetica" pitchFamily="34" charset="0"/>
              </a:rPr>
              <a:t>list of peptides</a:t>
            </a:r>
            <a:r>
              <a:rPr lang="en-US" sz="3200" dirty="0" smtClean="0">
                <a:latin typeface="Helvetica" pitchFamily="34" charset="0"/>
              </a:rPr>
              <a:t>, or from a </a:t>
            </a:r>
            <a:r>
              <a:rPr lang="en-US" sz="3200" b="1" dirty="0" err="1" smtClean="0">
                <a:latin typeface="Helvetica" pitchFamily="34" charset="0"/>
              </a:rPr>
              <a:t>pepXML</a:t>
            </a:r>
            <a:r>
              <a:rPr lang="en-US" sz="3200" b="1" dirty="0" smtClean="0">
                <a:latin typeface="Helvetica" pitchFamily="34" charset="0"/>
              </a:rPr>
              <a:t> </a:t>
            </a:r>
            <a:r>
              <a:rPr lang="en-US" sz="3200" dirty="0" smtClean="0">
                <a:latin typeface="Helvetica" pitchFamily="34" charset="0"/>
              </a:rPr>
              <a:t>file</a:t>
            </a:r>
            <a:endParaRPr lang="en-US" sz="3200" dirty="0">
              <a:latin typeface="Helvetica" pitchFamily="34" charset="0"/>
            </a:endParaRPr>
          </a:p>
          <a:p>
            <a:pPr marL="514350" indent="-514350" defTabSz="944563">
              <a:buFont typeface="+mj-lt"/>
              <a:buAutoNum type="arabicPeriod"/>
            </a:pPr>
            <a:endParaRPr lang="en-US" sz="3200" dirty="0">
              <a:latin typeface="Helvetica" pitchFamily="34" charset="0"/>
            </a:endParaRPr>
          </a:p>
          <a:p>
            <a:pPr marL="514350" indent="-514350" defTabSz="944563">
              <a:buFont typeface="+mj-lt"/>
              <a:buAutoNum type="arabicPeriod"/>
            </a:pPr>
            <a:r>
              <a:rPr lang="en-US" sz="3200" b="1" dirty="0">
                <a:latin typeface="Helvetica" pitchFamily="34" charset="0"/>
              </a:rPr>
              <a:t>Extract</a:t>
            </a:r>
            <a:r>
              <a:rPr lang="en-US" sz="3200" dirty="0">
                <a:latin typeface="Helvetica" pitchFamily="34" charset="0"/>
              </a:rPr>
              <a:t> segment entries from index</a:t>
            </a:r>
          </a:p>
          <a:p>
            <a:pPr marL="514350" indent="-514350" defTabSz="944563">
              <a:buFont typeface="+mj-lt"/>
              <a:buAutoNum type="arabicPeriod"/>
            </a:pPr>
            <a:endParaRPr lang="en-US" sz="3200" dirty="0">
              <a:latin typeface="Helvetica" pitchFamily="34" charset="0"/>
            </a:endParaRPr>
          </a:p>
          <a:p>
            <a:pPr marL="514350" indent="-514350" defTabSz="944563">
              <a:buFont typeface="+mj-lt"/>
              <a:buAutoNum type="arabicPeriod"/>
            </a:pPr>
            <a:r>
              <a:rPr lang="en-US" sz="3200" b="1" dirty="0">
                <a:latin typeface="Helvetica" pitchFamily="34" charset="0"/>
              </a:rPr>
              <a:t>Match</a:t>
            </a:r>
            <a:r>
              <a:rPr lang="en-US" sz="3200" dirty="0">
                <a:latin typeface="Helvetica" pitchFamily="34" charset="0"/>
              </a:rPr>
              <a:t> based on protein and position (use appropriate shift</a:t>
            </a:r>
            <a:r>
              <a:rPr lang="en-US" sz="3200" dirty="0" smtClean="0">
                <a:latin typeface="Helvetica" pitchFamily="34" charset="0"/>
              </a:rPr>
              <a:t>!)</a:t>
            </a:r>
          </a:p>
          <a:p>
            <a:pPr marL="971550" lvl="1" indent="-514350" defTabSz="944563">
              <a:buFont typeface="Arial" panose="020B0604020202020204" pitchFamily="34" charset="0"/>
              <a:buChar char="•"/>
            </a:pPr>
            <a:r>
              <a:rPr lang="en-US" sz="3200" dirty="0" smtClean="0">
                <a:latin typeface="Helvetica" pitchFamily="34" charset="0"/>
              </a:rPr>
              <a:t>This can be sped up by using the </a:t>
            </a:r>
            <a:r>
              <a:rPr lang="en-US" sz="3200" b="1" dirty="0" smtClean="0">
                <a:latin typeface="Helvetica" pitchFamily="34" charset="0"/>
              </a:rPr>
              <a:t>threads </a:t>
            </a:r>
            <a:r>
              <a:rPr lang="en-US" sz="3200" dirty="0" smtClean="0">
                <a:latin typeface="Helvetica" pitchFamily="34" charset="0"/>
              </a:rPr>
              <a:t>option</a:t>
            </a:r>
            <a:endParaRPr lang="en-US" sz="3200" dirty="0">
              <a:latin typeface="Helvetica" pitchFamily="34" charset="0"/>
            </a:endParaRPr>
          </a:p>
          <a:p>
            <a:pPr marL="514350" indent="-514350" defTabSz="944563">
              <a:buFont typeface="+mj-lt"/>
              <a:buAutoNum type="arabicPeriod"/>
            </a:pPr>
            <a:endParaRPr lang="en-US" sz="3200" dirty="0">
              <a:latin typeface="Helvetica" pitchFamily="34" charset="0"/>
            </a:endParaRPr>
          </a:p>
          <a:p>
            <a:pPr marL="514350" indent="-514350" defTabSz="944563">
              <a:buFont typeface="+mj-lt"/>
              <a:buAutoNum type="arabicPeriod"/>
            </a:pPr>
            <a:r>
              <a:rPr lang="en-US" sz="3200" b="1" dirty="0">
                <a:latin typeface="Helvetica" pitchFamily="34" charset="0"/>
              </a:rPr>
              <a:t>Look</a:t>
            </a:r>
            <a:r>
              <a:rPr lang="en-US" sz="3200" dirty="0">
                <a:latin typeface="Helvetica" pitchFamily="34" charset="0"/>
              </a:rPr>
              <a:t> </a:t>
            </a:r>
            <a:r>
              <a:rPr lang="en-US" sz="3200" b="1" dirty="0">
                <a:latin typeface="Helvetica" pitchFamily="34" charset="0"/>
              </a:rPr>
              <a:t>up</a:t>
            </a:r>
            <a:r>
              <a:rPr lang="en-US" sz="3200" dirty="0">
                <a:latin typeface="Helvetica" pitchFamily="34" charset="0"/>
              </a:rPr>
              <a:t> protein(s) from </a:t>
            </a:r>
            <a:r>
              <a:rPr lang="en-US" sz="3200" dirty="0" smtClean="0">
                <a:latin typeface="Helvetica" pitchFamily="34" charset="0"/>
              </a:rPr>
              <a:t>alias list, and </a:t>
            </a:r>
            <a:r>
              <a:rPr lang="en-US" sz="3200" b="1" dirty="0" smtClean="0">
                <a:latin typeface="Helvetica" pitchFamily="34" charset="0"/>
              </a:rPr>
              <a:t>report</a:t>
            </a:r>
          </a:p>
          <a:p>
            <a:pPr marL="514350" indent="-514350" defTabSz="944563">
              <a:buFont typeface="+mj-lt"/>
              <a:buAutoNum type="arabicPeriod"/>
            </a:pPr>
            <a:endParaRPr lang="en-US" sz="3200" dirty="0">
              <a:latin typeface="Helvetica" pitchFamily="34" charset="0"/>
            </a:endParaRPr>
          </a:p>
          <a:p>
            <a:pPr marL="514350" indent="-514350" defTabSz="944563">
              <a:buFont typeface="+mj-lt"/>
              <a:buAutoNum type="arabicPeriod"/>
            </a:pPr>
            <a:endParaRPr lang="en-US" sz="3200" dirty="0" smtClean="0">
              <a:latin typeface="Helvetica" pitchFamily="34" charset="0"/>
            </a:endParaRPr>
          </a:p>
          <a:p>
            <a:pPr marL="514350" indent="-514350" defTabSz="944563">
              <a:buFont typeface="+mj-lt"/>
              <a:buAutoNum type="arabicPeriod"/>
            </a:pPr>
            <a:endParaRPr lang="en-US" sz="3200" dirty="0">
              <a:latin typeface="Helvetica" pitchFamily="34" charset="0"/>
            </a:endParaRPr>
          </a:p>
          <a:p>
            <a:pPr marL="514350" indent="-514350" defTabSz="944563">
              <a:buFont typeface="+mj-lt"/>
              <a:buAutoNum type="arabicPeriod"/>
            </a:pPr>
            <a:endParaRPr lang="en-US" sz="3200" dirty="0" smtClean="0">
              <a:latin typeface="Helvetica" pitchFamily="34" charset="0"/>
            </a:endParaRPr>
          </a:p>
          <a:p>
            <a:pPr marL="514350" indent="-514350" defTabSz="944563">
              <a:buFont typeface="+mj-lt"/>
              <a:buAutoNum type="arabicPeriod"/>
            </a:pPr>
            <a:endParaRPr lang="en-US" sz="3200" dirty="0">
              <a:latin typeface="Helvetica" pitchFamily="34" charset="0"/>
            </a:endParaRPr>
          </a:p>
          <a:p>
            <a:pPr defTabSz="944563"/>
            <a:endParaRPr lang="en-US" sz="3200" dirty="0">
              <a:latin typeface="Helvetica" pitchFamily="34" charset="0"/>
            </a:endParaRPr>
          </a:p>
          <a:p>
            <a:pPr defTabSz="944563"/>
            <a:endParaRPr lang="en-US" sz="3200" dirty="0" smtClean="0">
              <a:latin typeface="Helvetica" pitchFamily="34" charset="0"/>
            </a:endParaRPr>
          </a:p>
          <a:p>
            <a:pPr defTabSz="944563"/>
            <a:endParaRPr lang="en-US" sz="3200" dirty="0">
              <a:latin typeface="Helvetica" pitchFamily="34" charset="0"/>
            </a:endParaRPr>
          </a:p>
        </p:txBody>
      </p:sp>
      <p:sp>
        <p:nvSpPr>
          <p:cNvPr id="131" name="Rectangle 130"/>
          <p:cNvSpPr/>
          <p:nvPr/>
        </p:nvSpPr>
        <p:spPr>
          <a:xfrm>
            <a:off x="10591800" y="28305320"/>
            <a:ext cx="11582400" cy="2677656"/>
          </a:xfrm>
          <a:prstGeom prst="rect">
            <a:avLst/>
          </a:prstGeom>
          <a:solidFill>
            <a:srgbClr val="FFFFFF">
              <a:lumMod val="95000"/>
            </a:srgbClr>
          </a:solidFill>
          <a:ln>
            <a:solidFill>
              <a:srgbClr val="000000"/>
            </a:solidFill>
            <a:prstDash val="dash"/>
          </a:ln>
          <a:effectLst>
            <a:innerShdw blurRad="114300">
              <a:srgbClr val="969696"/>
            </a:innerShdw>
          </a:effectLst>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GARRYLIKEKEYLIME</a:t>
            </a:r>
            <a:r>
              <a:rPr lang="en-US" sz="2400" dirty="0">
                <a:solidFill>
                  <a:srgbClr val="000000"/>
                </a:solidFill>
                <a:latin typeface="Lucida Console" panose="020B0609040504020204" pitchFamily="49" charset="0"/>
                <a:sym typeface="Wingdings" panose="05000000000000000000" pitchFamily="2" charset="2"/>
              </a:rPr>
              <a:t>  </a:t>
            </a:r>
            <a:r>
              <a:rPr lang="en-US" sz="2400" dirty="0">
                <a:solidFill>
                  <a:srgbClr val="000000"/>
                </a:solidFill>
                <a:latin typeface="Lucida Console" panose="020B0609040504020204" pitchFamily="49" charset="0"/>
              </a:rPr>
              <a:t>GARRYLLKEKEYLLME</a:t>
            </a:r>
            <a:endPar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YLLME</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LKEKE</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ARRYL</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rPr>
              <a:t>GARRY</a:t>
            </a:r>
          </a:p>
        </p:txBody>
      </p:sp>
      <p:graphicFrame>
        <p:nvGraphicFramePr>
          <p:cNvPr id="132" name="Table 131"/>
          <p:cNvGraphicFramePr>
            <a:graphicFrameLocks noGrp="1"/>
          </p:cNvGraphicFramePr>
          <p:nvPr>
            <p:extLst>
              <p:ext uri="{D42A27DB-BD31-4B8C-83A1-F6EECF244321}">
                <p14:modId xmlns:p14="http://schemas.microsoft.com/office/powerpoint/2010/main" val="535431926"/>
              </p:ext>
            </p:extLst>
          </p:nvPr>
        </p:nvGraphicFramePr>
        <p:xfrm>
          <a:off x="11734800" y="29108400"/>
          <a:ext cx="10287000" cy="1828800"/>
        </p:xfrm>
        <a:graphic>
          <a:graphicData uri="http://schemas.openxmlformats.org/drawingml/2006/table">
            <a:tbl>
              <a:tblPr firstRow="1" bandRow="1"/>
              <a:tblGrid>
                <a:gridCol w="609600">
                  <a:extLst>
                    <a:ext uri="{9D8B030D-6E8A-4147-A177-3AD203B41FA5}">
                      <a16:colId xmlns:a16="http://schemas.microsoft.com/office/drawing/2014/main" val="20000"/>
                    </a:ext>
                  </a:extLst>
                </a:gridCol>
                <a:gridCol w="6858000">
                  <a:extLst>
                    <a:ext uri="{9D8B030D-6E8A-4147-A177-3AD203B41FA5}">
                      <a16:colId xmlns:a16="http://schemas.microsoft.com/office/drawing/2014/main" val="20001"/>
                    </a:ext>
                  </a:extLst>
                </a:gridCol>
                <a:gridCol w="14478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3"/>
                    </a:ext>
                  </a:extLst>
                </a:gridCol>
              </a:tblGrid>
              <a:tr h="238225">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800" dirty="0" smtClean="0">
                          <a:latin typeface="Lucida Console" panose="020B0609040504020204" pitchFamily="49" charset="0"/>
                        </a:rPr>
                        <a:t> #</a:t>
                      </a:r>
                      <a:r>
                        <a:rPr lang="en-US" sz="1800" baseline="0" dirty="0" smtClean="0">
                          <a:latin typeface="Lucida Console" panose="020B0609040504020204" pitchFamily="49" charset="0"/>
                        </a:rPr>
                        <a:t> </a:t>
                      </a:r>
                      <a:endParaRPr lang="en-US" sz="1800" dirty="0">
                        <a:latin typeface="Lucida Console" panose="020B0609040504020204" pitchFamily="49" charset="0"/>
                      </a:endParaRPr>
                    </a:p>
                  </a:txBody>
                  <a:tcPr>
                    <a:lnL>
                      <a:noFill/>
                    </a:lnL>
                    <a:lnR>
                      <a:noFill/>
                    </a:lnR>
                    <a:lnT>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800" dirty="0" smtClean="0">
                          <a:latin typeface="Lucida Console" panose="020B0609040504020204" pitchFamily="49" charset="0"/>
                        </a:rPr>
                        <a:t>Index</a:t>
                      </a:r>
                      <a:r>
                        <a:rPr lang="en-US" sz="1800" baseline="0" dirty="0" smtClean="0">
                          <a:latin typeface="Lucida Console" panose="020B0609040504020204" pitchFamily="49" charset="0"/>
                        </a:rPr>
                        <a:t> Entries (p</a:t>
                      </a:r>
                      <a:r>
                        <a:rPr lang="en-US" sz="1800" dirty="0" smtClean="0">
                          <a:latin typeface="Lucida Console" panose="020B0609040504020204" pitchFamily="49" charset="0"/>
                        </a:rPr>
                        <a:t>ortion)</a:t>
                      </a:r>
                      <a:endParaRPr lang="en-US" sz="1800" dirty="0">
                        <a:latin typeface="Lucida Console" panose="020B0609040504020204" pitchFamily="49" charset="0"/>
                      </a:endParaRPr>
                    </a:p>
                  </a:txBody>
                  <a:tcPr>
                    <a:lnL>
                      <a:noFill/>
                    </a:lnL>
                    <a:lnR>
                      <a:noFill/>
                    </a:lnR>
                    <a:lnT>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800" dirty="0" smtClean="0">
                          <a:latin typeface="Lucida Console" panose="020B0609040504020204" pitchFamily="49" charset="0"/>
                        </a:rPr>
                        <a:t>Example</a:t>
                      </a:r>
                      <a:endParaRPr lang="en-US" sz="1800" dirty="0">
                        <a:latin typeface="Lucida Console" panose="020B0609040504020204" pitchFamily="49" charset="0"/>
                      </a:endParaRPr>
                    </a:p>
                  </a:txBody>
                  <a:tcPr>
                    <a:lnL>
                      <a:noFill/>
                    </a:lnL>
                    <a:lnR>
                      <a:noFill/>
                    </a:lnR>
                    <a:lnT>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extLst>
                  <a:ext uri="{0D108BD9-81ED-4DB2-BD59-A6C34878D82A}">
                    <a16:rowId xmlns:a16="http://schemas.microsoft.com/office/drawing/2014/main" val="10000"/>
                  </a:ext>
                </a:extLst>
              </a:tr>
              <a:tr h="238225">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800" dirty="0" smtClean="0">
                          <a:latin typeface="Lucida Console" panose="020B0609040504020204" pitchFamily="49" charset="0"/>
                        </a:rPr>
                        <a:t>220</a:t>
                      </a:r>
                      <a:endParaRPr lang="en-US" sz="1800" dirty="0">
                        <a:latin typeface="Lucida Console" panose="020B0609040504020204" pitchFamily="49" charset="0"/>
                      </a:endParaRPr>
                    </a:p>
                  </a:txBody>
                  <a:tcPr>
                    <a:lnL>
                      <a:noFill/>
                    </a:lnL>
                    <a:lnR>
                      <a:noFill/>
                    </a:lnR>
                    <a:lnT w="1270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800" dirty="0" smtClean="0">
                          <a:latin typeface="Lucida Console" panose="020B0609040504020204" pitchFamily="49" charset="0"/>
                        </a:rPr>
                        <a:t>7693,634:11657,459:19587,265:15246,330:30506,3:…</a:t>
                      </a:r>
                      <a:endParaRPr lang="en-US" sz="1800" dirty="0">
                        <a:latin typeface="Lucida Console" panose="020B0609040504020204" pitchFamily="49" charset="0"/>
                      </a:endParaRPr>
                    </a:p>
                  </a:txBody>
                  <a:tcPr>
                    <a:lnL>
                      <a:noFill/>
                    </a:lnL>
                    <a:lnR>
                      <a:noFill/>
                    </a:lnR>
                    <a:lnT w="1270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800" dirty="0" smtClean="0">
                          <a:latin typeface="Lucida Console" panose="020B0609040504020204" pitchFamily="49" charset="0"/>
                        </a:rPr>
                        <a:t>22806,288</a:t>
                      </a:r>
                      <a:endParaRPr lang="en-US" sz="1800" dirty="0">
                        <a:latin typeface="Lucida Console" panose="020B0609040504020204" pitchFamily="49" charset="0"/>
                      </a:endParaRPr>
                    </a:p>
                  </a:txBody>
                  <a:tcPr>
                    <a:lnL>
                      <a:noFill/>
                    </a:lnL>
                    <a:lnR>
                      <a:noFill/>
                    </a:lnR>
                    <a:lnT w="1270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800" dirty="0" smtClean="0">
                          <a:latin typeface="Lucida Console" panose="020B0609040504020204" pitchFamily="49" charset="0"/>
                        </a:rPr>
                        <a:t>-5 = 283</a:t>
                      </a:r>
                      <a:endParaRPr lang="en-US" sz="1800" dirty="0">
                        <a:latin typeface="Lucida Console" panose="020B0609040504020204" pitchFamily="49" charset="0"/>
                      </a:endParaRPr>
                    </a:p>
                  </a:txBody>
                  <a:tcPr>
                    <a:lnL>
                      <a:noFill/>
                    </a:lnL>
                    <a:lnR>
                      <a:noFill/>
                    </a:lnR>
                    <a:lnT w="1270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38225">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800" dirty="0" smtClean="0">
                          <a:latin typeface="Lucida Console" panose="020B0609040504020204" pitchFamily="49" charset="0"/>
                        </a:rPr>
                        <a:t>766</a:t>
                      </a:r>
                      <a:endParaRPr lang="en-US" sz="1800" dirty="0">
                        <a:latin typeface="Lucida Console" panose="020B0609040504020204"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800" dirty="0" smtClean="0">
                          <a:latin typeface="Lucida Console" panose="020B0609040504020204" pitchFamily="49" charset="0"/>
                        </a:rPr>
                        <a:t>6328,82:15422,385:17310,385:21220,306:…</a:t>
                      </a:r>
                      <a:endParaRPr lang="en-US" sz="1800" dirty="0">
                        <a:latin typeface="Lucida Console" panose="020B0609040504020204"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800" dirty="0" smtClean="0">
                          <a:latin typeface="Lucida Console" panose="020B0609040504020204" pitchFamily="49" charset="0"/>
                        </a:rPr>
                        <a:t>22806,283</a:t>
                      </a:r>
                      <a:endParaRPr lang="en-US" sz="1800" dirty="0">
                        <a:latin typeface="Lucida Console" panose="020B0609040504020204"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800" dirty="0" smtClean="0">
                          <a:latin typeface="Lucida Console" panose="020B0609040504020204" pitchFamily="49" charset="0"/>
                        </a:rPr>
                        <a:t>-5 = 278</a:t>
                      </a:r>
                      <a:endParaRPr lang="en-US" sz="1800" dirty="0">
                        <a:latin typeface="Lucida Console" panose="020B0609040504020204" pitchFamily="49" charset="0"/>
                      </a:endParaRPr>
                    </a:p>
                  </a:txBody>
                  <a:tcP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38225">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800" dirty="0" smtClean="0">
                          <a:latin typeface="Lucida Console" panose="020B0609040504020204" pitchFamily="49" charset="0"/>
                        </a:rPr>
                        <a:t>153</a:t>
                      </a:r>
                      <a:endParaRPr lang="en-US" sz="1800" dirty="0">
                        <a:latin typeface="Lucida Console" panose="020B0609040504020204"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800" dirty="0" smtClean="0">
                          <a:latin typeface="Lucida Console" panose="020B0609040504020204" pitchFamily="49" charset="0"/>
                        </a:rPr>
                        <a:t>19062,4:20205,4:16614,507:16703,504:33400,21:…</a:t>
                      </a:r>
                      <a:endParaRPr lang="en-US" sz="1800" dirty="0">
                        <a:latin typeface="Lucida Console" panose="020B0609040504020204"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800" dirty="0" smtClean="0">
                          <a:latin typeface="Lucida Console" panose="020B0609040504020204" pitchFamily="49" charset="0"/>
                        </a:rPr>
                        <a:t>22806,278</a:t>
                      </a:r>
                      <a:endParaRPr lang="en-US" sz="1800" dirty="0">
                        <a:latin typeface="Lucida Console" panose="020B0609040504020204"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800" dirty="0" smtClean="0">
                          <a:latin typeface="Lucida Console" panose="020B0609040504020204" pitchFamily="49" charset="0"/>
                        </a:rPr>
                        <a:t>-1 = 277</a:t>
                      </a:r>
                      <a:endParaRPr lang="en-US" sz="1800" dirty="0">
                        <a:latin typeface="Lucida Console" panose="020B0609040504020204" pitchFamily="49" charset="0"/>
                      </a:endParaRPr>
                    </a:p>
                  </a:txBody>
                  <a:tcP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38225">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800" dirty="0" smtClean="0">
                          <a:latin typeface="Lucida Console" panose="020B0609040504020204" pitchFamily="49" charset="0"/>
                        </a:rPr>
                        <a:t> 84</a:t>
                      </a:r>
                      <a:endParaRPr lang="en-US" sz="1800" dirty="0">
                        <a:latin typeface="Lucida Console" panose="020B0609040504020204"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800" dirty="0" smtClean="0">
                          <a:latin typeface="Lucida Console" panose="020B0609040504020204" pitchFamily="49" charset="0"/>
                        </a:rPr>
                        <a:t>62,885:7418,84:8291,84:247,2339:245,2344:…</a:t>
                      </a:r>
                      <a:endParaRPr lang="en-US" sz="1800" dirty="0">
                        <a:latin typeface="Lucida Console" panose="020B0609040504020204"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800" dirty="0" smtClean="0">
                          <a:latin typeface="Lucida Console" panose="020B0609040504020204" pitchFamily="49" charset="0"/>
                        </a:rPr>
                        <a:t>22806,277</a:t>
                      </a:r>
                      <a:endParaRPr lang="en-US" sz="1800" dirty="0">
                        <a:latin typeface="Lucida Console" panose="020B0609040504020204" pitchFamily="49" charset="0"/>
                      </a:endParaRPr>
                    </a:p>
                  </a:txBody>
                  <a:tcP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r>
                        <a:rPr lang="en-US" sz="1800" dirty="0" smtClean="0">
                          <a:latin typeface="Lucida Console" panose="020B0609040504020204" pitchFamily="49" charset="0"/>
                        </a:rPr>
                        <a:t>match!</a:t>
                      </a:r>
                      <a:endParaRPr lang="en-US" sz="1800" dirty="0">
                        <a:latin typeface="Lucida Console" panose="020B0609040504020204" pitchFamily="49" charset="0"/>
                      </a:endParaRPr>
                    </a:p>
                  </a:txBody>
                  <a:tcP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sp>
        <p:nvSpPr>
          <p:cNvPr id="133" name="Rectangle 132"/>
          <p:cNvSpPr/>
          <p:nvPr/>
        </p:nvSpPr>
        <p:spPr bwMode="auto">
          <a:xfrm>
            <a:off x="10343929" y="20834337"/>
            <a:ext cx="772005" cy="609600"/>
          </a:xfrm>
          <a:prstGeom prst="rect">
            <a:avLst/>
          </a:prstGeom>
          <a:solidFill>
            <a:srgbClr val="E98300">
              <a:alpha val="34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754563" rtl="0" eaLnBrk="1" fontAlgn="base" latinLnBrk="0" hangingPunct="1">
              <a:lnSpc>
                <a:spcPct val="100000"/>
              </a:lnSpc>
              <a:spcBef>
                <a:spcPct val="0"/>
              </a:spcBef>
              <a:spcAft>
                <a:spcPct val="0"/>
              </a:spcAft>
              <a:buClrTx/>
              <a:buSzTx/>
              <a:buFontTx/>
              <a:buNone/>
              <a:tabLst/>
            </a:pPr>
            <a:endParaRPr kumimoji="0" lang="en-US" sz="9400" b="0" i="0" u="none" strike="noStrike" cap="none" normalizeH="0" baseline="0" smtClean="0">
              <a:ln>
                <a:noFill/>
              </a:ln>
              <a:solidFill>
                <a:schemeClr val="tx1"/>
              </a:solidFill>
              <a:effectLst/>
              <a:latin typeface="Arial" charset="0"/>
            </a:endParaRPr>
          </a:p>
        </p:txBody>
      </p:sp>
      <p:sp>
        <p:nvSpPr>
          <p:cNvPr id="134" name="Rectangle 133"/>
          <p:cNvSpPr/>
          <p:nvPr/>
        </p:nvSpPr>
        <p:spPr bwMode="auto">
          <a:xfrm>
            <a:off x="10347827" y="22296950"/>
            <a:ext cx="772005" cy="609600"/>
          </a:xfrm>
          <a:prstGeom prst="rect">
            <a:avLst/>
          </a:prstGeom>
          <a:solidFill>
            <a:srgbClr val="E98300">
              <a:alpha val="34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754563" rtl="0" eaLnBrk="1" fontAlgn="base" latinLnBrk="0" hangingPunct="1">
              <a:lnSpc>
                <a:spcPct val="100000"/>
              </a:lnSpc>
              <a:spcBef>
                <a:spcPct val="0"/>
              </a:spcBef>
              <a:spcAft>
                <a:spcPct val="0"/>
              </a:spcAft>
              <a:buClrTx/>
              <a:buSzTx/>
              <a:buFontTx/>
              <a:buNone/>
              <a:tabLst/>
            </a:pPr>
            <a:endParaRPr kumimoji="0" lang="en-US" sz="9400" b="0" i="0" u="none" strike="noStrike" cap="none" normalizeH="0" baseline="0" smtClean="0">
              <a:ln>
                <a:noFill/>
              </a:ln>
              <a:solidFill>
                <a:schemeClr val="tx1"/>
              </a:solidFill>
              <a:effectLst/>
              <a:latin typeface="Arial" charset="0"/>
            </a:endParaRPr>
          </a:p>
        </p:txBody>
      </p:sp>
      <p:sp>
        <p:nvSpPr>
          <p:cNvPr id="135" name="Rectangle 134"/>
          <p:cNvSpPr/>
          <p:nvPr/>
        </p:nvSpPr>
        <p:spPr bwMode="auto">
          <a:xfrm>
            <a:off x="10343929" y="25728078"/>
            <a:ext cx="772005" cy="609600"/>
          </a:xfrm>
          <a:prstGeom prst="rect">
            <a:avLst/>
          </a:prstGeom>
          <a:solidFill>
            <a:srgbClr val="E98300">
              <a:alpha val="34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754563" rtl="0" eaLnBrk="1" fontAlgn="base" latinLnBrk="0" hangingPunct="1">
              <a:lnSpc>
                <a:spcPct val="100000"/>
              </a:lnSpc>
              <a:spcBef>
                <a:spcPct val="0"/>
              </a:spcBef>
              <a:spcAft>
                <a:spcPct val="0"/>
              </a:spcAft>
              <a:buClrTx/>
              <a:buSzTx/>
              <a:buFontTx/>
              <a:buNone/>
              <a:tabLst/>
            </a:pPr>
            <a:endParaRPr kumimoji="0" lang="en-US" sz="9400" b="0" i="0" u="none" strike="noStrike" cap="none" normalizeH="0" baseline="0" smtClean="0">
              <a:ln>
                <a:noFill/>
              </a:ln>
              <a:solidFill>
                <a:schemeClr val="tx1"/>
              </a:solidFill>
              <a:effectLst/>
              <a:latin typeface="Arial" charset="0"/>
            </a:endParaRPr>
          </a:p>
        </p:txBody>
      </p:sp>
      <p:sp>
        <p:nvSpPr>
          <p:cNvPr id="136" name="Rectangle 135"/>
          <p:cNvSpPr/>
          <p:nvPr/>
        </p:nvSpPr>
        <p:spPr bwMode="auto">
          <a:xfrm>
            <a:off x="10343929" y="24760970"/>
            <a:ext cx="772005" cy="609600"/>
          </a:xfrm>
          <a:prstGeom prst="rect">
            <a:avLst/>
          </a:prstGeom>
          <a:solidFill>
            <a:srgbClr val="E98300">
              <a:alpha val="34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754563" rtl="0" eaLnBrk="1" fontAlgn="base" latinLnBrk="0" hangingPunct="1">
              <a:lnSpc>
                <a:spcPct val="100000"/>
              </a:lnSpc>
              <a:spcBef>
                <a:spcPct val="0"/>
              </a:spcBef>
              <a:spcAft>
                <a:spcPct val="0"/>
              </a:spcAft>
              <a:buClrTx/>
              <a:buSzTx/>
              <a:buFontTx/>
              <a:buNone/>
              <a:tabLst/>
            </a:pPr>
            <a:endParaRPr kumimoji="0" lang="en-US" sz="9400" b="0" i="0" u="none" strike="noStrike" cap="none" normalizeH="0" baseline="0" smtClean="0">
              <a:ln>
                <a:noFill/>
              </a:ln>
              <a:solidFill>
                <a:schemeClr val="tx1"/>
              </a:solidFill>
              <a:effectLst/>
              <a:latin typeface="Arial" charset="0"/>
            </a:endParaRPr>
          </a:p>
        </p:txBody>
      </p:sp>
      <p:sp>
        <p:nvSpPr>
          <p:cNvPr id="137" name="Rectangle 136"/>
          <p:cNvSpPr/>
          <p:nvPr/>
        </p:nvSpPr>
        <p:spPr bwMode="auto">
          <a:xfrm>
            <a:off x="10343929" y="27182469"/>
            <a:ext cx="772005" cy="609600"/>
          </a:xfrm>
          <a:prstGeom prst="rect">
            <a:avLst/>
          </a:prstGeom>
          <a:solidFill>
            <a:srgbClr val="E98300">
              <a:alpha val="34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754563" rtl="0" eaLnBrk="1" fontAlgn="base" latinLnBrk="0" hangingPunct="1">
              <a:lnSpc>
                <a:spcPct val="100000"/>
              </a:lnSpc>
              <a:spcBef>
                <a:spcPct val="0"/>
              </a:spcBef>
              <a:spcAft>
                <a:spcPct val="0"/>
              </a:spcAft>
              <a:buClrTx/>
              <a:buSzTx/>
              <a:buFontTx/>
              <a:buNone/>
              <a:tabLst/>
            </a:pPr>
            <a:endParaRPr kumimoji="0" lang="en-US" sz="9400" b="0" i="0" u="none" strike="noStrike" cap="none" normalizeH="0" baseline="0" smtClean="0">
              <a:ln>
                <a:noFill/>
              </a:ln>
              <a:solidFill>
                <a:schemeClr val="tx1"/>
              </a:solidFill>
              <a:effectLst/>
              <a:latin typeface="Arial" charset="0"/>
            </a:endParaRPr>
          </a:p>
        </p:txBody>
      </p:sp>
      <p:sp>
        <p:nvSpPr>
          <p:cNvPr id="139" name="TextBox 138"/>
          <p:cNvSpPr txBox="1"/>
          <p:nvPr/>
        </p:nvSpPr>
        <p:spPr>
          <a:xfrm>
            <a:off x="21107400" y="29200376"/>
            <a:ext cx="298480" cy="338554"/>
          </a:xfrm>
          <a:prstGeom prst="rect">
            <a:avLst/>
          </a:prstGeom>
          <a:solidFill>
            <a:srgbClr val="FFC000"/>
          </a:solidFill>
          <a:ln>
            <a:solidFill>
              <a:schemeClr val="tx1"/>
            </a:solidFill>
          </a:ln>
        </p:spPr>
        <p:txBody>
          <a:bodyPr wrap="none" rtlCol="0">
            <a:spAutoFit/>
          </a:bodyPr>
          <a:lstStyle/>
          <a:p>
            <a:r>
              <a:rPr lang="en-US" sz="1600" dirty="0"/>
              <a:t>4</a:t>
            </a:r>
            <a:endParaRPr lang="en-US" dirty="0"/>
          </a:p>
        </p:txBody>
      </p:sp>
      <p:sp>
        <p:nvSpPr>
          <p:cNvPr id="140" name="TextBox 139"/>
          <p:cNvSpPr txBox="1"/>
          <p:nvPr/>
        </p:nvSpPr>
        <p:spPr>
          <a:xfrm>
            <a:off x="10494156" y="29160480"/>
            <a:ext cx="298480" cy="338554"/>
          </a:xfrm>
          <a:prstGeom prst="rect">
            <a:avLst/>
          </a:prstGeom>
          <a:solidFill>
            <a:srgbClr val="FFC000"/>
          </a:solidFill>
          <a:ln>
            <a:solidFill>
              <a:schemeClr val="tx1"/>
            </a:solidFill>
          </a:ln>
        </p:spPr>
        <p:txBody>
          <a:bodyPr wrap="none" rtlCol="0">
            <a:spAutoFit/>
          </a:bodyPr>
          <a:lstStyle/>
          <a:p>
            <a:r>
              <a:rPr lang="en-US" sz="1600" dirty="0"/>
              <a:t>3</a:t>
            </a:r>
            <a:endParaRPr lang="en-US" dirty="0"/>
          </a:p>
        </p:txBody>
      </p:sp>
      <p:sp>
        <p:nvSpPr>
          <p:cNvPr id="141" name="TextBox 140"/>
          <p:cNvSpPr txBox="1"/>
          <p:nvPr/>
        </p:nvSpPr>
        <p:spPr>
          <a:xfrm>
            <a:off x="17297702" y="28556502"/>
            <a:ext cx="298480" cy="338554"/>
          </a:xfrm>
          <a:prstGeom prst="rect">
            <a:avLst/>
          </a:prstGeom>
          <a:solidFill>
            <a:srgbClr val="FFC000"/>
          </a:solidFill>
          <a:ln>
            <a:solidFill>
              <a:schemeClr val="tx1"/>
            </a:solidFill>
          </a:ln>
        </p:spPr>
        <p:txBody>
          <a:bodyPr wrap="none" rtlCol="0">
            <a:spAutoFit/>
          </a:bodyPr>
          <a:lstStyle/>
          <a:p>
            <a:r>
              <a:rPr lang="en-US" sz="1600" dirty="0"/>
              <a:t>2</a:t>
            </a:r>
            <a:endParaRPr lang="en-US" dirty="0"/>
          </a:p>
        </p:txBody>
      </p:sp>
      <p:sp>
        <p:nvSpPr>
          <p:cNvPr id="142" name="TextBox 141"/>
          <p:cNvSpPr txBox="1"/>
          <p:nvPr/>
        </p:nvSpPr>
        <p:spPr>
          <a:xfrm>
            <a:off x="13646120" y="28096881"/>
            <a:ext cx="298480" cy="338554"/>
          </a:xfrm>
          <a:prstGeom prst="rect">
            <a:avLst/>
          </a:prstGeom>
          <a:solidFill>
            <a:srgbClr val="FFC000"/>
          </a:solidFill>
          <a:ln>
            <a:solidFill>
              <a:schemeClr val="tx1"/>
            </a:solidFill>
          </a:ln>
        </p:spPr>
        <p:txBody>
          <a:bodyPr wrap="none" rtlCol="0">
            <a:spAutoFit/>
          </a:bodyPr>
          <a:lstStyle/>
          <a:p>
            <a:r>
              <a:rPr lang="en-US" sz="1600" dirty="0" smtClean="0"/>
              <a:t>1</a:t>
            </a:r>
            <a:endParaRPr lang="en-US" dirty="0"/>
          </a:p>
        </p:txBody>
      </p:sp>
      <p:sp>
        <p:nvSpPr>
          <p:cNvPr id="143" name="TextBox 142"/>
          <p:cNvSpPr txBox="1"/>
          <p:nvPr/>
        </p:nvSpPr>
        <p:spPr>
          <a:xfrm>
            <a:off x="10591800" y="31313735"/>
            <a:ext cx="11582400" cy="461665"/>
          </a:xfrm>
          <a:prstGeom prst="rect">
            <a:avLst/>
          </a:prstGeom>
          <a:solidFill>
            <a:srgbClr val="FFFFFF">
              <a:lumMod val="95000"/>
            </a:srgbClr>
          </a:solidFill>
          <a:ln>
            <a:solidFill>
              <a:srgbClr val="000000"/>
            </a:solidFill>
            <a:prstDash val="dash"/>
          </a:ln>
          <a:effectLst>
            <a:innerShdw blurRad="114300">
              <a:srgbClr val="969696"/>
            </a:innerShdw>
          </a:effectLst>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dirty="0">
                <a:latin typeface="Lucida Console" panose="020B0609040504020204" pitchFamily="49" charset="0"/>
              </a:rPr>
              <a:t>22806::nxp:NX_P04637-1</a:t>
            </a:r>
            <a:endParaRPr kumimoji="0" lang="en-US" sz="2400" b="0" i="0" u="none" strike="noStrike" kern="0" cap="none" spc="0" normalizeH="0" baseline="0" noProof="0" dirty="0" smtClean="0">
              <a:ln>
                <a:noFill/>
              </a:ln>
              <a:solidFill>
                <a:srgbClr val="000000"/>
              </a:solidFill>
              <a:effectLst/>
              <a:uLnTx/>
              <a:uFillTx/>
              <a:latin typeface="Lucida Console" panose="020B0609040504020204" pitchFamily="49" charset="0"/>
            </a:endParaRPr>
          </a:p>
        </p:txBody>
      </p:sp>
      <p:sp>
        <p:nvSpPr>
          <p:cNvPr id="21" name="TextBox 20"/>
          <p:cNvSpPr txBox="1"/>
          <p:nvPr/>
        </p:nvSpPr>
        <p:spPr>
          <a:xfrm>
            <a:off x="14837047" y="31125507"/>
            <a:ext cx="298480" cy="338554"/>
          </a:xfrm>
          <a:prstGeom prst="rect">
            <a:avLst/>
          </a:prstGeom>
          <a:solidFill>
            <a:srgbClr val="FFC000"/>
          </a:solidFill>
          <a:ln>
            <a:solidFill>
              <a:schemeClr val="tx1"/>
            </a:solidFill>
          </a:ln>
        </p:spPr>
        <p:txBody>
          <a:bodyPr wrap="none" rtlCol="0">
            <a:spAutoFit/>
          </a:bodyPr>
          <a:lstStyle/>
          <a:p>
            <a:r>
              <a:rPr lang="en-US" sz="1600" dirty="0" smtClean="0"/>
              <a:t>5</a:t>
            </a:r>
            <a:endParaRPr lang="en-US" dirty="0"/>
          </a:p>
        </p:txBody>
      </p:sp>
      <p:sp>
        <p:nvSpPr>
          <p:cNvPr id="146" name="Text Box 13"/>
          <p:cNvSpPr txBox="1">
            <a:spLocks noChangeArrowheads="1"/>
          </p:cNvSpPr>
          <p:nvPr/>
        </p:nvSpPr>
        <p:spPr bwMode="auto">
          <a:xfrm>
            <a:off x="22864011" y="19812000"/>
            <a:ext cx="12039600" cy="834109"/>
          </a:xfrm>
          <a:prstGeom prst="rect">
            <a:avLst/>
          </a:prstGeom>
          <a:solidFill>
            <a:srgbClr val="E98300"/>
          </a:solidFill>
          <a:ln w="38100">
            <a:solidFill>
              <a:schemeClr val="tx1"/>
            </a:solidFill>
            <a:miter lim="800000"/>
            <a:headEnd/>
            <a:tailEnd/>
          </a:ln>
          <a:effectLst>
            <a:outerShdw blurRad="127000" dist="127000" dir="2700000" algn="tl" rotWithShape="0">
              <a:prstClr val="black">
                <a:alpha val="40000"/>
              </a:prstClr>
            </a:outerShdw>
          </a:effectLst>
        </p:spPr>
        <p:txBody>
          <a:bodyPr wrap="square" lIns="94522" tIns="47261" rIns="94522" bIns="47261" numCol="1">
            <a:spAutoFit/>
          </a:bodyPr>
          <a:lstStyle/>
          <a:p>
            <a:pPr defTabSz="944563"/>
            <a:r>
              <a:rPr lang="en-US" sz="4800" b="1" dirty="0">
                <a:solidFill>
                  <a:schemeClr val="bg1"/>
                </a:solidFill>
                <a:latin typeface="Helvetica" pitchFamily="34" charset="0"/>
              </a:rPr>
              <a:t> </a:t>
            </a:r>
            <a:r>
              <a:rPr lang="en-US" sz="4800" b="1" dirty="0" smtClean="0">
                <a:solidFill>
                  <a:schemeClr val="bg1"/>
                </a:solidFill>
                <a:latin typeface="Helvetica" pitchFamily="34" charset="0"/>
              </a:rPr>
              <a:t> Wildcard and Fuzzy Matching</a:t>
            </a:r>
            <a:endParaRPr lang="en-US" sz="4800" b="1" dirty="0" smtClean="0">
              <a:solidFill>
                <a:schemeClr val="bg1"/>
              </a:solidFill>
              <a:latin typeface="Helvetica" pitchFamily="34" charset="0"/>
            </a:endParaRPr>
          </a:p>
        </p:txBody>
      </p:sp>
      <p:sp>
        <p:nvSpPr>
          <p:cNvPr id="147" name="Text Box 14"/>
          <p:cNvSpPr txBox="1">
            <a:spLocks noChangeArrowheads="1"/>
          </p:cNvSpPr>
          <p:nvPr/>
        </p:nvSpPr>
        <p:spPr bwMode="auto">
          <a:xfrm>
            <a:off x="22860000" y="20621013"/>
            <a:ext cx="12043611" cy="11430000"/>
          </a:xfrm>
          <a:prstGeom prst="rect">
            <a:avLst/>
          </a:prstGeom>
          <a:solidFill>
            <a:srgbClr val="EEEEEE"/>
          </a:solidFill>
          <a:ln w="38100">
            <a:solidFill>
              <a:schemeClr val="tx1"/>
            </a:solidFill>
            <a:miter lim="800000"/>
            <a:headEnd/>
            <a:tailEnd/>
          </a:ln>
          <a:effectLst>
            <a:outerShdw blurRad="127000" dist="127000" dir="2700000" algn="tl" rotWithShape="0">
              <a:prstClr val="black">
                <a:alpha val="40000"/>
              </a:prstClr>
            </a:outerShdw>
          </a:effectLst>
        </p:spPr>
        <p:txBody>
          <a:bodyPr wrap="square" lIns="283565" tIns="283565" rIns="283565" bIns="283565" numCol="1">
            <a:spAutoFit/>
          </a:bodyPr>
          <a:lstStyle/>
          <a:p>
            <a:pPr marL="457200" indent="-457200" defTabSz="944563">
              <a:buFont typeface="Arial" panose="020B0604020202020204" pitchFamily="34" charset="0"/>
              <a:buChar char="•"/>
            </a:pPr>
            <a:r>
              <a:rPr lang="en-US" sz="3200" dirty="0" smtClean="0">
                <a:latin typeface="Helvetica" pitchFamily="34" charset="0"/>
              </a:rPr>
              <a:t>Our mapping software allows the specification of </a:t>
            </a:r>
            <a:r>
              <a:rPr lang="en-US" sz="3200" b="1" dirty="0" smtClean="0">
                <a:latin typeface="Helvetica" pitchFamily="34" charset="0"/>
              </a:rPr>
              <a:t>wildcards</a:t>
            </a:r>
            <a:r>
              <a:rPr lang="en-US" sz="3200" dirty="0" smtClean="0">
                <a:latin typeface="Helvetica" pitchFamily="34" charset="0"/>
              </a:rPr>
              <a:t> via the “</a:t>
            </a:r>
            <a:r>
              <a:rPr lang="en-US" sz="3200" b="1" dirty="0" smtClean="0">
                <a:latin typeface="Helvetica" pitchFamily="34" charset="0"/>
              </a:rPr>
              <a:t>X</a:t>
            </a:r>
            <a:r>
              <a:rPr lang="en-US" sz="3200" dirty="0" smtClean="0">
                <a:latin typeface="Helvetica" pitchFamily="34" charset="0"/>
              </a:rPr>
              <a:t>” amino acid; the peptide is expanded into all possible combinations, and then mapped:</a:t>
            </a:r>
          </a:p>
          <a:p>
            <a:pPr defTabSz="944563"/>
            <a:r>
              <a:rPr lang="en-US" sz="4000" i="1" dirty="0">
                <a:latin typeface="Helvetica" pitchFamily="34" charset="0"/>
              </a:rPr>
              <a:t>	</a:t>
            </a:r>
            <a:r>
              <a:rPr lang="en-US" sz="3200" i="1" dirty="0" smtClean="0">
                <a:latin typeface="Helvetica" pitchFamily="34" charset="0"/>
              </a:rPr>
              <a:t>e.g.</a:t>
            </a:r>
            <a:r>
              <a:rPr lang="en-US" sz="4000" i="1" dirty="0" smtClean="0">
                <a:latin typeface="Helvetica" pitchFamily="34" charset="0"/>
              </a:rPr>
              <a:t> </a:t>
            </a:r>
            <a:r>
              <a:rPr lang="en-US" sz="3200" i="1" dirty="0" smtClean="0">
                <a:latin typeface="Lucida Console" panose="020B0609040504020204" pitchFamily="49" charset="0"/>
              </a:rPr>
              <a:t>LETTER</a:t>
            </a:r>
            <a:r>
              <a:rPr lang="en-US" sz="3200" i="1" dirty="0" smtClean="0">
                <a:solidFill>
                  <a:srgbClr val="C00000"/>
                </a:solidFill>
                <a:latin typeface="Lucida Console" panose="020B0609040504020204" pitchFamily="49" charset="0"/>
              </a:rPr>
              <a:t>X</a:t>
            </a:r>
            <a:r>
              <a:rPr lang="en-US" sz="3200" i="1" dirty="0" smtClean="0">
                <a:latin typeface="Lucida Console" panose="020B0609040504020204" pitchFamily="49" charset="0"/>
              </a:rPr>
              <a:t> </a:t>
            </a:r>
            <a:r>
              <a:rPr lang="en-US" sz="3200" i="1" dirty="0" smtClean="0">
                <a:latin typeface="Lucida Console" panose="020B0609040504020204" pitchFamily="49" charset="0"/>
                <a:sym typeface="Wingdings" panose="05000000000000000000" pitchFamily="2" charset="2"/>
              </a:rPr>
              <a:t> LETTERA, LETTERC, LETTERD</a:t>
            </a:r>
            <a:r>
              <a:rPr lang="en-US" sz="4000" i="1" dirty="0" smtClean="0">
                <a:latin typeface="Helvetica" pitchFamily="34" charset="0"/>
                <a:sym typeface="Wingdings" panose="05000000000000000000" pitchFamily="2" charset="2"/>
              </a:rPr>
              <a:t>, </a:t>
            </a:r>
            <a:r>
              <a:rPr lang="en-US" sz="3200" i="1" dirty="0" err="1" smtClean="0">
                <a:latin typeface="Helvetica" pitchFamily="34" charset="0"/>
                <a:sym typeface="Wingdings" panose="05000000000000000000" pitchFamily="2" charset="2"/>
              </a:rPr>
              <a:t>etc</a:t>
            </a:r>
            <a:endParaRPr lang="en-US" sz="4000" i="1" dirty="0" smtClean="0">
              <a:latin typeface="Helvetica" pitchFamily="34" charset="0"/>
            </a:endParaRPr>
          </a:p>
          <a:p>
            <a:pPr marL="457200" indent="-457200" defTabSz="944563">
              <a:buFont typeface="Arial" panose="020B0604020202020204" pitchFamily="34" charset="0"/>
              <a:buChar char="•"/>
            </a:pPr>
            <a:endParaRPr lang="en-US" sz="3200" dirty="0">
              <a:latin typeface="Helvetica" pitchFamily="34" charset="0"/>
            </a:endParaRPr>
          </a:p>
          <a:p>
            <a:pPr marL="457200" indent="-457200" defTabSz="944563">
              <a:buFont typeface="Arial" panose="020B0604020202020204" pitchFamily="34" charset="0"/>
              <a:buChar char="•"/>
            </a:pPr>
            <a:r>
              <a:rPr lang="en-US" sz="3200" b="1" dirty="0" smtClean="0">
                <a:latin typeface="Helvetica" pitchFamily="34" charset="0"/>
              </a:rPr>
              <a:t>Fuzzy</a:t>
            </a:r>
            <a:r>
              <a:rPr lang="en-US" sz="3200" dirty="0" smtClean="0">
                <a:latin typeface="Helvetica" pitchFamily="34" charset="0"/>
              </a:rPr>
              <a:t> mapping, where both the amino acid </a:t>
            </a:r>
            <a:r>
              <a:rPr lang="en-US" sz="3200" u="sng" dirty="0" smtClean="0">
                <a:latin typeface="Helvetica" pitchFamily="34" charset="0"/>
              </a:rPr>
              <a:t>and</a:t>
            </a:r>
            <a:r>
              <a:rPr lang="en-US" sz="3200" dirty="0" smtClean="0">
                <a:latin typeface="Helvetica" pitchFamily="34" charset="0"/>
              </a:rPr>
              <a:t> position are unknown, is accomplished by replacing </a:t>
            </a:r>
            <a:r>
              <a:rPr lang="en-US" sz="3200" i="1" dirty="0" smtClean="0">
                <a:latin typeface="Helvetica" pitchFamily="34" charset="0"/>
              </a:rPr>
              <a:t>n</a:t>
            </a:r>
            <a:r>
              <a:rPr lang="en-US" sz="3200" dirty="0" smtClean="0">
                <a:latin typeface="Helvetica" pitchFamily="34" charset="0"/>
              </a:rPr>
              <a:t> amino acids in the sequence with a wildcard, and expanding and mapping as above (up to </a:t>
            </a:r>
            <a:r>
              <a:rPr lang="en-US" sz="3200" i="1" dirty="0" smtClean="0">
                <a:latin typeface="Helvetica" pitchFamily="34" charset="0"/>
              </a:rPr>
              <a:t>n=3</a:t>
            </a:r>
            <a:r>
              <a:rPr lang="en-US" sz="3200" dirty="0" smtClean="0">
                <a:latin typeface="Helvetica" pitchFamily="34" charset="0"/>
              </a:rPr>
              <a:t> allowed) : </a:t>
            </a:r>
          </a:p>
          <a:p>
            <a:pPr defTabSz="944563"/>
            <a:r>
              <a:rPr lang="en-US" sz="4000" i="1" dirty="0">
                <a:latin typeface="Helvetica" pitchFamily="34" charset="0"/>
              </a:rPr>
              <a:t>	</a:t>
            </a:r>
            <a:r>
              <a:rPr lang="en-US" sz="3200" i="1" dirty="0">
                <a:latin typeface="Helvetica" pitchFamily="34" charset="0"/>
              </a:rPr>
              <a:t>e.g.</a:t>
            </a:r>
            <a:r>
              <a:rPr lang="en-US" sz="4000" i="1" dirty="0">
                <a:latin typeface="Helvetica" pitchFamily="34" charset="0"/>
              </a:rPr>
              <a:t> </a:t>
            </a:r>
            <a:r>
              <a:rPr lang="en-US" sz="3200" i="1" dirty="0" smtClean="0">
                <a:latin typeface="Lucida Console" panose="020B0609040504020204" pitchFamily="49" charset="0"/>
              </a:rPr>
              <a:t>LETTER </a:t>
            </a:r>
            <a:r>
              <a:rPr lang="en-US" sz="3200" i="1" dirty="0">
                <a:latin typeface="Lucida Console" panose="020B0609040504020204" pitchFamily="49" charset="0"/>
                <a:sym typeface="Wingdings" panose="05000000000000000000" pitchFamily="2" charset="2"/>
              </a:rPr>
              <a:t> </a:t>
            </a:r>
            <a:r>
              <a:rPr lang="en-US" sz="3200" i="1" dirty="0" smtClean="0">
                <a:solidFill>
                  <a:srgbClr val="C00000"/>
                </a:solidFill>
                <a:latin typeface="Lucida Console" panose="020B0609040504020204" pitchFamily="49" charset="0"/>
                <a:sym typeface="Wingdings" panose="05000000000000000000" pitchFamily="2" charset="2"/>
              </a:rPr>
              <a:t>XXX</a:t>
            </a:r>
            <a:r>
              <a:rPr lang="en-US" sz="3200" i="1" dirty="0" smtClean="0">
                <a:latin typeface="Lucida Console" panose="020B0609040504020204" pitchFamily="49" charset="0"/>
                <a:sym typeface="Wingdings" panose="05000000000000000000" pitchFamily="2" charset="2"/>
              </a:rPr>
              <a:t>TER, L</a:t>
            </a:r>
            <a:r>
              <a:rPr lang="en-US" sz="3200" i="1" dirty="0" smtClean="0">
                <a:solidFill>
                  <a:srgbClr val="C00000"/>
                </a:solidFill>
                <a:latin typeface="Lucida Console" panose="020B0609040504020204" pitchFamily="49" charset="0"/>
                <a:sym typeface="Wingdings" panose="05000000000000000000" pitchFamily="2" charset="2"/>
              </a:rPr>
              <a:t>XXX</a:t>
            </a:r>
            <a:r>
              <a:rPr lang="en-US" sz="3200" i="1" dirty="0" smtClean="0">
                <a:latin typeface="Lucida Console" panose="020B0609040504020204" pitchFamily="49" charset="0"/>
                <a:sym typeface="Wingdings" panose="05000000000000000000" pitchFamily="2" charset="2"/>
              </a:rPr>
              <a:t>ER, LE</a:t>
            </a:r>
            <a:r>
              <a:rPr lang="en-US" sz="3200" i="1" dirty="0" smtClean="0">
                <a:solidFill>
                  <a:srgbClr val="C00000"/>
                </a:solidFill>
                <a:latin typeface="Lucida Console" panose="020B0609040504020204" pitchFamily="49" charset="0"/>
                <a:sym typeface="Wingdings" panose="05000000000000000000" pitchFamily="2" charset="2"/>
              </a:rPr>
              <a:t>XXX</a:t>
            </a:r>
            <a:r>
              <a:rPr lang="en-US" sz="3200" i="1" dirty="0" smtClean="0">
                <a:latin typeface="Lucida Console" panose="020B0609040504020204" pitchFamily="49" charset="0"/>
                <a:sym typeface="Wingdings" panose="05000000000000000000" pitchFamily="2" charset="2"/>
              </a:rPr>
              <a:t>R</a:t>
            </a:r>
            <a:r>
              <a:rPr lang="en-US" sz="4000" i="1" dirty="0" smtClean="0">
                <a:latin typeface="Helvetica" pitchFamily="34" charset="0"/>
                <a:sym typeface="Wingdings" panose="05000000000000000000" pitchFamily="2" charset="2"/>
              </a:rPr>
              <a:t>, </a:t>
            </a:r>
            <a:r>
              <a:rPr lang="en-US" sz="3200" i="1" dirty="0" err="1">
                <a:latin typeface="Helvetica" pitchFamily="34" charset="0"/>
                <a:sym typeface="Wingdings" panose="05000000000000000000" pitchFamily="2" charset="2"/>
              </a:rPr>
              <a:t>etc</a:t>
            </a:r>
            <a:endParaRPr lang="en-US" sz="4000" i="1" dirty="0">
              <a:latin typeface="Helvetica" pitchFamily="34" charset="0"/>
            </a:endParaRPr>
          </a:p>
          <a:p>
            <a:pPr marL="457200" indent="-457200" defTabSz="944563">
              <a:buFont typeface="Arial" panose="020B0604020202020204" pitchFamily="34" charset="0"/>
              <a:buChar char="•"/>
            </a:pPr>
            <a:endParaRPr lang="en-US" sz="3200" dirty="0">
              <a:latin typeface="Helvetica" pitchFamily="34" charset="0"/>
            </a:endParaRPr>
          </a:p>
          <a:p>
            <a:pPr lvl="1" defTabSz="944563"/>
            <a:r>
              <a:rPr lang="en-US" sz="3200" dirty="0" smtClean="0">
                <a:latin typeface="Helvetica" pitchFamily="34" charset="0"/>
              </a:rPr>
              <a:t>This is helpful for finding </a:t>
            </a:r>
            <a:r>
              <a:rPr lang="en-US" sz="3200" dirty="0" err="1" smtClean="0">
                <a:latin typeface="Helvetica" pitchFamily="34" charset="0"/>
              </a:rPr>
              <a:t>mis</a:t>
            </a:r>
            <a:r>
              <a:rPr lang="en-US" sz="3200" dirty="0" smtClean="0">
                <a:latin typeface="Helvetica" pitchFamily="34" charset="0"/>
              </a:rPr>
              <a:t>-mapping due to transposed AA’s, or isobaric substitutions, </a:t>
            </a:r>
            <a:r>
              <a:rPr lang="en-US" sz="3200" i="1" dirty="0" smtClean="0">
                <a:latin typeface="Helvetica" pitchFamily="34" charset="0"/>
              </a:rPr>
              <a:t>e.g. </a:t>
            </a:r>
            <a:r>
              <a:rPr lang="en-US" sz="3200" i="1" dirty="0" smtClean="0">
                <a:latin typeface="Lucida Console" panose="020B0609040504020204" pitchFamily="49" charset="0"/>
              </a:rPr>
              <a:t>ATL = TAL = SVV</a:t>
            </a:r>
          </a:p>
          <a:p>
            <a:pPr marL="457200" indent="-457200" defTabSz="944563">
              <a:buFont typeface="Arial" panose="020B0604020202020204" pitchFamily="34" charset="0"/>
              <a:buChar char="•"/>
            </a:pPr>
            <a:endParaRPr lang="en-US" sz="3200" b="1" dirty="0" smtClean="0">
              <a:latin typeface="Helvetica" pitchFamily="34" charset="0"/>
            </a:endParaRPr>
          </a:p>
          <a:p>
            <a:pPr marL="457200" indent="-457200" defTabSz="944563">
              <a:buFont typeface="Arial" panose="020B0604020202020204" pitchFamily="34" charset="0"/>
              <a:buChar char="•"/>
            </a:pPr>
            <a:r>
              <a:rPr lang="en-US" sz="3200" b="1" dirty="0" smtClean="0">
                <a:latin typeface="Helvetica" pitchFamily="34" charset="0"/>
              </a:rPr>
              <a:t>Common</a:t>
            </a:r>
            <a:r>
              <a:rPr lang="en-US" sz="3200" dirty="0" smtClean="0">
                <a:latin typeface="Helvetica" pitchFamily="34" charset="0"/>
              </a:rPr>
              <a:t> </a:t>
            </a:r>
            <a:r>
              <a:rPr lang="en-US" sz="3200" dirty="0">
                <a:latin typeface="Helvetica" pitchFamily="34" charset="0"/>
              </a:rPr>
              <a:t>as well as </a:t>
            </a:r>
            <a:r>
              <a:rPr lang="en-US" sz="3200" b="1" dirty="0">
                <a:latin typeface="Helvetica" pitchFamily="34" charset="0"/>
              </a:rPr>
              <a:t>user-defined PTMs </a:t>
            </a:r>
            <a:r>
              <a:rPr lang="en-US" sz="3200" dirty="0">
                <a:latin typeface="Helvetica" pitchFamily="34" charset="0"/>
              </a:rPr>
              <a:t>on specific amino acids can be automatically considered when performing the </a:t>
            </a:r>
            <a:r>
              <a:rPr lang="en-US" sz="3200" dirty="0" smtClean="0">
                <a:latin typeface="Helvetica" pitchFamily="34" charset="0"/>
              </a:rPr>
              <a:t>mapping</a:t>
            </a:r>
            <a:r>
              <a:rPr lang="en-US" sz="3200" dirty="0">
                <a:latin typeface="Helvetica" pitchFamily="34" charset="0"/>
              </a:rPr>
              <a:t> , </a:t>
            </a:r>
            <a:r>
              <a:rPr lang="en-US" sz="3200" i="1" dirty="0">
                <a:latin typeface="Helvetica" pitchFamily="34" charset="0"/>
              </a:rPr>
              <a:t>e.g. </a:t>
            </a:r>
            <a:r>
              <a:rPr lang="en-US" sz="3200" i="1" dirty="0" smtClean="0">
                <a:latin typeface="Lucida Console" panose="020B0609040504020204" pitchFamily="49" charset="0"/>
              </a:rPr>
              <a:t>M </a:t>
            </a:r>
            <a:r>
              <a:rPr lang="en-US" sz="3200" i="1" dirty="0" smtClean="0">
                <a:latin typeface="Lucida Console" panose="020B0609040504020204" pitchFamily="49" charset="0"/>
                <a:sym typeface="Wingdings" panose="05000000000000000000" pitchFamily="2" charset="2"/>
              </a:rPr>
              <a:t> M[ox]</a:t>
            </a:r>
            <a:r>
              <a:rPr lang="en-US" sz="3200" i="1" dirty="0" smtClean="0">
                <a:latin typeface="Lucida Console" panose="020B0609040504020204" pitchFamily="49" charset="0"/>
              </a:rPr>
              <a:t> </a:t>
            </a:r>
            <a:endParaRPr lang="en-US" sz="3200" dirty="0">
              <a:latin typeface="Helvetica" pitchFamily="34" charset="0"/>
            </a:endParaRPr>
          </a:p>
          <a:p>
            <a:pPr marL="457200" indent="-457200" defTabSz="944563">
              <a:buFont typeface="Arial" panose="020B0604020202020204" pitchFamily="34" charset="0"/>
              <a:buChar char="•"/>
            </a:pPr>
            <a:endParaRPr lang="en-US" sz="3200" dirty="0" smtClean="0">
              <a:latin typeface="Helvetica" pitchFamily="34" charset="0"/>
            </a:endParaRPr>
          </a:p>
          <a:p>
            <a:pPr marL="457200" indent="-457200" defTabSz="944563">
              <a:buFont typeface="Arial" panose="020B0604020202020204" pitchFamily="34" charset="0"/>
              <a:buChar char="•"/>
            </a:pPr>
            <a:r>
              <a:rPr lang="en-US" sz="3200" dirty="0" smtClean="0">
                <a:latin typeface="Helvetica" pitchFamily="34" charset="0"/>
              </a:rPr>
              <a:t>A </a:t>
            </a:r>
            <a:r>
              <a:rPr lang="en-US" sz="3200" b="1" dirty="0" smtClean="0">
                <a:latin typeface="Helvetica" pitchFamily="34" charset="0"/>
              </a:rPr>
              <a:t>mass tolerance </a:t>
            </a:r>
            <a:r>
              <a:rPr lang="en-US" sz="3200" dirty="0" smtClean="0">
                <a:latin typeface="Helvetica" pitchFamily="34" charset="0"/>
              </a:rPr>
              <a:t>can also be specified to narrow down the potentially many candidate results from wildcard and fuzzy mapping.</a:t>
            </a:r>
          </a:p>
        </p:txBody>
      </p:sp>
      <p:cxnSp>
        <p:nvCxnSpPr>
          <p:cNvPr id="23" name="Straight Connector 22"/>
          <p:cNvCxnSpPr/>
          <p:nvPr/>
        </p:nvCxnSpPr>
        <p:spPr bwMode="auto">
          <a:xfrm>
            <a:off x="16380994" y="28727400"/>
            <a:ext cx="838200" cy="0"/>
          </a:xfrm>
          <a:prstGeom prst="line">
            <a:avLst/>
          </a:prstGeom>
          <a:solidFill>
            <a:schemeClr val="accent1"/>
          </a:solidFill>
          <a:ln w="25400" cap="flat" cmpd="sng" algn="ctr">
            <a:solidFill>
              <a:srgbClr val="E98300"/>
            </a:solidFill>
            <a:prstDash val="solid"/>
            <a:round/>
            <a:headEnd type="none" w="med" len="med"/>
            <a:tailEnd type="none" w="med" len="med"/>
          </a:ln>
          <a:effectLst/>
        </p:spPr>
      </p:cxnSp>
      <p:cxnSp>
        <p:nvCxnSpPr>
          <p:cNvPr id="150" name="Straight Connector 149"/>
          <p:cNvCxnSpPr/>
          <p:nvPr/>
        </p:nvCxnSpPr>
        <p:spPr bwMode="auto">
          <a:xfrm>
            <a:off x="15457429" y="28727400"/>
            <a:ext cx="838200" cy="0"/>
          </a:xfrm>
          <a:prstGeom prst="line">
            <a:avLst/>
          </a:prstGeom>
          <a:solidFill>
            <a:schemeClr val="accent1"/>
          </a:solidFill>
          <a:ln w="25400" cap="flat" cmpd="sng" algn="ctr">
            <a:solidFill>
              <a:srgbClr val="E98300"/>
            </a:solidFill>
            <a:prstDash val="solid"/>
            <a:round/>
            <a:headEnd type="none" w="med" len="med"/>
            <a:tailEnd type="none" w="med" len="med"/>
          </a:ln>
          <a:effectLst/>
        </p:spPr>
      </p:cxnSp>
      <p:cxnSp>
        <p:nvCxnSpPr>
          <p:cNvPr id="151" name="Straight Connector 150"/>
          <p:cNvCxnSpPr/>
          <p:nvPr/>
        </p:nvCxnSpPr>
        <p:spPr bwMode="auto">
          <a:xfrm>
            <a:off x="14547880" y="28725779"/>
            <a:ext cx="838200" cy="0"/>
          </a:xfrm>
          <a:prstGeom prst="line">
            <a:avLst/>
          </a:prstGeom>
          <a:solidFill>
            <a:schemeClr val="accent1"/>
          </a:solidFill>
          <a:ln w="25400" cap="flat" cmpd="sng" algn="ctr">
            <a:solidFill>
              <a:srgbClr val="E98300"/>
            </a:solidFill>
            <a:prstDash val="solid"/>
            <a:round/>
            <a:headEnd type="none" w="med" len="med"/>
            <a:tailEnd type="none" w="med" len="med"/>
          </a:ln>
          <a:effectLst/>
        </p:spPr>
      </p:cxnSp>
      <p:cxnSp>
        <p:nvCxnSpPr>
          <p:cNvPr id="152" name="Straight Connector 151"/>
          <p:cNvCxnSpPr/>
          <p:nvPr/>
        </p:nvCxnSpPr>
        <p:spPr bwMode="auto">
          <a:xfrm>
            <a:off x="14325600" y="28803600"/>
            <a:ext cx="838200" cy="0"/>
          </a:xfrm>
          <a:prstGeom prst="line">
            <a:avLst/>
          </a:prstGeom>
          <a:solidFill>
            <a:schemeClr val="accent1"/>
          </a:solidFill>
          <a:ln w="25400" cap="flat" cmpd="sng" algn="ctr">
            <a:solidFill>
              <a:srgbClr val="E98300"/>
            </a:solidFill>
            <a:prstDash val="solid"/>
            <a:round/>
            <a:headEnd type="none" w="med" len="med"/>
            <a:tailEnd type="none" w="med" len="med"/>
          </a:ln>
          <a:effectLst/>
        </p:spPr>
      </p:cxnSp>
      <p:sp>
        <p:nvSpPr>
          <p:cNvPr id="153" name="Text Box 13"/>
          <p:cNvSpPr txBox="1">
            <a:spLocks noChangeArrowheads="1"/>
          </p:cNvSpPr>
          <p:nvPr/>
        </p:nvSpPr>
        <p:spPr bwMode="auto">
          <a:xfrm>
            <a:off x="35280598" y="19812496"/>
            <a:ext cx="15845591" cy="1111108"/>
          </a:xfrm>
          <a:prstGeom prst="rect">
            <a:avLst/>
          </a:prstGeom>
          <a:solidFill>
            <a:srgbClr val="003F72"/>
          </a:solidFill>
          <a:ln w="38100">
            <a:solidFill>
              <a:schemeClr val="tx1"/>
            </a:solidFill>
            <a:miter lim="800000"/>
            <a:headEnd/>
            <a:tailEnd/>
          </a:ln>
          <a:effectLst>
            <a:outerShdw blurRad="127000" dist="127000" dir="2700000" algn="tl" rotWithShape="0">
              <a:prstClr val="black">
                <a:alpha val="40000"/>
              </a:prstClr>
            </a:outerShdw>
          </a:effectLst>
        </p:spPr>
        <p:txBody>
          <a:bodyPr wrap="square" lIns="94522" tIns="47261" rIns="94522" bIns="47261">
            <a:spAutoFit/>
          </a:bodyPr>
          <a:lstStyle/>
          <a:p>
            <a:pPr defTabSz="944563"/>
            <a:r>
              <a:rPr lang="en-US" sz="6600" b="1" dirty="0" smtClean="0">
                <a:solidFill>
                  <a:schemeClr val="bg1"/>
                </a:solidFill>
                <a:latin typeface="Helvetica" pitchFamily="34" charset="0"/>
              </a:rPr>
              <a:t> </a:t>
            </a:r>
            <a:r>
              <a:rPr lang="en-US" sz="6600" b="1" dirty="0" smtClean="0">
                <a:solidFill>
                  <a:schemeClr val="bg1"/>
                </a:solidFill>
                <a:latin typeface="Helvetica" pitchFamily="34" charset="0"/>
              </a:rPr>
              <a:t> </a:t>
            </a:r>
            <a:r>
              <a:rPr lang="en-US" sz="6600" b="1" dirty="0" smtClean="0">
                <a:solidFill>
                  <a:schemeClr val="bg1"/>
                </a:solidFill>
                <a:latin typeface="Helvetica" pitchFamily="34" charset="0"/>
              </a:rPr>
              <a:t>Results</a:t>
            </a:r>
            <a:endParaRPr lang="en-US" sz="6600" b="1" dirty="0">
              <a:solidFill>
                <a:schemeClr val="bg1"/>
              </a:solidFill>
              <a:latin typeface="Helvetica" pitchFamily="34" charset="0"/>
            </a:endParaRPr>
          </a:p>
        </p:txBody>
      </p:sp>
      <p:sp>
        <p:nvSpPr>
          <p:cNvPr id="154" name="Text Box 14"/>
          <p:cNvSpPr txBox="1">
            <a:spLocks noChangeArrowheads="1"/>
          </p:cNvSpPr>
          <p:nvPr/>
        </p:nvSpPr>
        <p:spPr bwMode="auto">
          <a:xfrm>
            <a:off x="35280599" y="20934527"/>
            <a:ext cx="15845589" cy="11109960"/>
          </a:xfrm>
          <a:prstGeom prst="rect">
            <a:avLst/>
          </a:prstGeom>
          <a:solidFill>
            <a:srgbClr val="EEEEEE"/>
          </a:solidFill>
          <a:ln w="38100">
            <a:solidFill>
              <a:schemeClr val="tx1"/>
            </a:solidFill>
            <a:miter lim="800000"/>
            <a:headEnd/>
            <a:tailEnd/>
          </a:ln>
          <a:effectLst>
            <a:outerShdw blurRad="127000" dist="127000" dir="2700000" algn="tl" rotWithShape="0">
              <a:prstClr val="black">
                <a:alpha val="40000"/>
              </a:prstClr>
            </a:outerShdw>
          </a:effectLst>
        </p:spPr>
        <p:txBody>
          <a:bodyPr wrap="square" lIns="283565" tIns="283565" rIns="283565" bIns="283565">
            <a:spAutoFit/>
          </a:bodyPr>
          <a:lstStyle/>
          <a:p>
            <a:pPr defTabSz="944563"/>
            <a:r>
              <a:rPr lang="en-US" sz="3200" dirty="0">
                <a:latin typeface="Helvetica" pitchFamily="34" charset="0"/>
              </a:rPr>
              <a:t>Indices were generated for various databases using segments of four, five, and six amino acids in length in order to find the most efficient indexing segment size. </a:t>
            </a:r>
            <a:r>
              <a:rPr lang="en-US" sz="3200" dirty="0" smtClean="0">
                <a:latin typeface="Helvetica" pitchFamily="34" charset="0"/>
              </a:rPr>
              <a:t> We </a:t>
            </a:r>
            <a:r>
              <a:rPr lang="en-US" sz="3200" dirty="0">
                <a:latin typeface="Helvetica" pitchFamily="34" charset="0"/>
              </a:rPr>
              <a:t>find that shorter key lengths favor proteomes of simpler organisms, while longer keys are best suited for more complex proteomes, as well as those that include many potential variants.  A key size of 5 seems to provide the best tradeoff between file size and look-up speed.</a:t>
            </a:r>
          </a:p>
          <a:p>
            <a:pPr defTabSz="944563"/>
            <a:endParaRPr lang="en-US" sz="3200" dirty="0">
              <a:latin typeface="Helvetica" pitchFamily="34" charset="0"/>
            </a:endParaRPr>
          </a:p>
          <a:p>
            <a:pPr defTabSz="944563"/>
            <a:r>
              <a:rPr lang="en-US" sz="3200" dirty="0">
                <a:latin typeface="Helvetica" pitchFamily="34" charset="0"/>
              </a:rPr>
              <a:t>Using a database of </a:t>
            </a:r>
            <a:r>
              <a:rPr lang="en-US" sz="3200" dirty="0" smtClean="0">
                <a:latin typeface="Helvetica" pitchFamily="34" charset="0"/>
              </a:rPr>
              <a:t>42,196 </a:t>
            </a:r>
            <a:r>
              <a:rPr lang="en-US" sz="3200" dirty="0">
                <a:latin typeface="Helvetica" pitchFamily="34" charset="0"/>
              </a:rPr>
              <a:t>Homo-Sapiens proteins exported from </a:t>
            </a:r>
            <a:r>
              <a:rPr lang="en-US" sz="3200" i="1" dirty="0" err="1">
                <a:latin typeface="Helvetica" pitchFamily="34" charset="0"/>
              </a:rPr>
              <a:t>neXtProt</a:t>
            </a:r>
            <a:r>
              <a:rPr lang="en-US" sz="3200" dirty="0">
                <a:latin typeface="Helvetica" pitchFamily="34" charset="0"/>
              </a:rPr>
              <a:t> in </a:t>
            </a:r>
            <a:r>
              <a:rPr lang="en-US" sz="3200" i="1" dirty="0">
                <a:latin typeface="Helvetica" pitchFamily="34" charset="0"/>
              </a:rPr>
              <a:t>PEFF</a:t>
            </a:r>
            <a:r>
              <a:rPr lang="en-US" sz="3200" dirty="0">
                <a:latin typeface="Helvetica" pitchFamily="34" charset="0"/>
              </a:rPr>
              <a:t> format, with an original file size of 124Mb, we </a:t>
            </a:r>
            <a:r>
              <a:rPr lang="en-US" sz="3200" dirty="0" smtClean="0">
                <a:latin typeface="Helvetica" pitchFamily="34" charset="0"/>
              </a:rPr>
              <a:t>generated </a:t>
            </a:r>
            <a:r>
              <a:rPr lang="en-US" sz="3200" dirty="0">
                <a:latin typeface="Helvetica" pitchFamily="34" charset="0"/>
              </a:rPr>
              <a:t>indices for the case of non-variants, and for the case considering single amino acid </a:t>
            </a:r>
            <a:r>
              <a:rPr lang="en-US" sz="3200" dirty="0" smtClean="0">
                <a:latin typeface="Helvetica" pitchFamily="34" charset="0"/>
              </a:rPr>
              <a:t>variants.  </a:t>
            </a:r>
            <a:r>
              <a:rPr lang="en-US" sz="3200" dirty="0">
                <a:latin typeface="Helvetica" pitchFamily="34" charset="0"/>
              </a:rPr>
              <a:t>For the former case, the indexing takes around </a:t>
            </a:r>
            <a:r>
              <a:rPr lang="en-US" sz="3200" b="1" dirty="0" smtClean="0">
                <a:latin typeface="Helvetica" pitchFamily="34" charset="0"/>
              </a:rPr>
              <a:t>33 </a:t>
            </a:r>
            <a:r>
              <a:rPr lang="en-US" sz="3200" b="1" dirty="0">
                <a:latin typeface="Helvetica" pitchFamily="34" charset="0"/>
              </a:rPr>
              <a:t>seconds </a:t>
            </a:r>
            <a:r>
              <a:rPr lang="en-US" sz="3200" dirty="0">
                <a:latin typeface="Helvetica" pitchFamily="34" charset="0"/>
              </a:rPr>
              <a:t>and creates a </a:t>
            </a:r>
            <a:r>
              <a:rPr lang="en-US" sz="3200" dirty="0" smtClean="0">
                <a:latin typeface="Helvetica" pitchFamily="34" charset="0"/>
              </a:rPr>
              <a:t>191Mb </a:t>
            </a:r>
            <a:r>
              <a:rPr lang="en-US" sz="3200" dirty="0">
                <a:latin typeface="Helvetica" pitchFamily="34" charset="0"/>
              </a:rPr>
              <a:t>file, about </a:t>
            </a:r>
            <a:r>
              <a:rPr lang="en-US" sz="3200" dirty="0" smtClean="0">
                <a:latin typeface="Helvetica" pitchFamily="34" charset="0"/>
              </a:rPr>
              <a:t>50% larger than the </a:t>
            </a:r>
            <a:r>
              <a:rPr lang="en-US" sz="3200" dirty="0">
                <a:latin typeface="Helvetica" pitchFamily="34" charset="0"/>
              </a:rPr>
              <a:t>original database.  For the latter case, indexing takes </a:t>
            </a:r>
            <a:r>
              <a:rPr lang="en-US" sz="3200" b="1" dirty="0" smtClean="0">
                <a:latin typeface="Helvetica" pitchFamily="34" charset="0"/>
              </a:rPr>
              <a:t>9 </a:t>
            </a:r>
            <a:r>
              <a:rPr lang="en-US" sz="3200" b="1" dirty="0">
                <a:latin typeface="Helvetica" pitchFamily="34" charset="0"/>
              </a:rPr>
              <a:t>minutes</a:t>
            </a:r>
            <a:r>
              <a:rPr lang="en-US" sz="3200" dirty="0">
                <a:latin typeface="Helvetica" pitchFamily="34" charset="0"/>
              </a:rPr>
              <a:t>, and the index is </a:t>
            </a:r>
            <a:r>
              <a:rPr lang="en-US" sz="3200" dirty="0" smtClean="0">
                <a:latin typeface="Helvetica" pitchFamily="34" charset="0"/>
              </a:rPr>
              <a:t>1.4Gb</a:t>
            </a:r>
            <a:r>
              <a:rPr lang="en-US" sz="3200" dirty="0">
                <a:latin typeface="Helvetica" pitchFamily="34" charset="0"/>
              </a:rPr>
              <a:t>, or about </a:t>
            </a:r>
            <a:r>
              <a:rPr lang="en-US" sz="3200" dirty="0" smtClean="0">
                <a:latin typeface="Helvetica" pitchFamily="34" charset="0"/>
              </a:rPr>
              <a:t>12 </a:t>
            </a:r>
            <a:r>
              <a:rPr lang="en-US" sz="3200" dirty="0">
                <a:latin typeface="Helvetica" pitchFamily="34" charset="0"/>
              </a:rPr>
              <a:t>times larger than the original file.</a:t>
            </a:r>
          </a:p>
          <a:p>
            <a:pPr defTabSz="944563"/>
            <a:endParaRPr lang="en-US" sz="3200" dirty="0">
              <a:latin typeface="Helvetica" pitchFamily="34" charset="0"/>
            </a:endParaRPr>
          </a:p>
          <a:p>
            <a:pPr defTabSz="944563"/>
            <a:r>
              <a:rPr lang="en-US" sz="3200" dirty="0" smtClean="0">
                <a:latin typeface="Helvetica" pitchFamily="34" charset="0"/>
              </a:rPr>
              <a:t>The mapper is able to process hundreds </a:t>
            </a:r>
            <a:r>
              <a:rPr lang="en-US" sz="3200" dirty="0">
                <a:latin typeface="Helvetica" pitchFamily="34" charset="0"/>
              </a:rPr>
              <a:t>of peptide sequences </a:t>
            </a:r>
            <a:r>
              <a:rPr lang="en-US" sz="3200" dirty="0" smtClean="0">
                <a:latin typeface="Helvetica" pitchFamily="34" charset="0"/>
              </a:rPr>
              <a:t>in </a:t>
            </a:r>
            <a:r>
              <a:rPr lang="en-US" sz="3200" dirty="0">
                <a:latin typeface="Helvetica" pitchFamily="34" charset="0"/>
              </a:rPr>
              <a:t>a </a:t>
            </a:r>
            <a:r>
              <a:rPr lang="en-US" sz="3200" b="1" dirty="0">
                <a:latin typeface="Helvetica" pitchFamily="34" charset="0"/>
              </a:rPr>
              <a:t>fraction of a second</a:t>
            </a:r>
            <a:r>
              <a:rPr lang="en-US" sz="3200" dirty="0">
                <a:latin typeface="Helvetica" pitchFamily="34" charset="0"/>
              </a:rPr>
              <a:t>, and all 1.4 million sequences from </a:t>
            </a:r>
            <a:r>
              <a:rPr lang="en-US" sz="3200" i="1" dirty="0" err="1">
                <a:latin typeface="Helvetica" pitchFamily="34" charset="0"/>
              </a:rPr>
              <a:t>PeptideAtlas</a:t>
            </a:r>
            <a:r>
              <a:rPr lang="en-US" sz="3200" i="1" dirty="0">
                <a:latin typeface="Helvetica" pitchFamily="34" charset="0"/>
              </a:rPr>
              <a:t> </a:t>
            </a:r>
            <a:r>
              <a:rPr lang="en-US" sz="3200" dirty="0">
                <a:latin typeface="Helvetica" pitchFamily="34" charset="0"/>
              </a:rPr>
              <a:t>in a </a:t>
            </a:r>
            <a:r>
              <a:rPr lang="en-US" sz="3200" b="1" dirty="0">
                <a:latin typeface="Helvetica" pitchFamily="34" charset="0"/>
              </a:rPr>
              <a:t>few minutes</a:t>
            </a:r>
            <a:r>
              <a:rPr lang="en-US" sz="3200" dirty="0">
                <a:latin typeface="Helvetica" pitchFamily="34" charset="0"/>
              </a:rPr>
              <a:t>. </a:t>
            </a:r>
            <a:r>
              <a:rPr lang="en-US" sz="3200" dirty="0" smtClean="0">
                <a:latin typeface="Helvetica" pitchFamily="34" charset="0"/>
              </a:rPr>
              <a:t>The isobaric option is of great utility when using wildcards </a:t>
            </a:r>
            <a:r>
              <a:rPr lang="en-US" sz="3200" dirty="0">
                <a:latin typeface="Helvetica" pitchFamily="34" charset="0"/>
              </a:rPr>
              <a:t>and fuzzy </a:t>
            </a:r>
            <a:r>
              <a:rPr lang="en-US" sz="3200" dirty="0" smtClean="0">
                <a:latin typeface="Helvetica" pitchFamily="34" charset="0"/>
              </a:rPr>
              <a:t>matching.</a:t>
            </a:r>
            <a:endParaRPr lang="en-US" sz="3200" dirty="0">
              <a:latin typeface="Helvetica" pitchFamily="34" charset="0"/>
            </a:endParaRPr>
          </a:p>
          <a:p>
            <a:pPr defTabSz="944563"/>
            <a:endParaRPr lang="en-US" sz="3200" dirty="0">
              <a:latin typeface="Helvetica" pitchFamily="34" charset="0"/>
            </a:endParaRPr>
          </a:p>
          <a:p>
            <a:pPr defTabSz="944563"/>
            <a:r>
              <a:rPr lang="en-US" sz="3200" dirty="0">
                <a:latin typeface="Helvetica" pitchFamily="34" charset="0"/>
              </a:rPr>
              <a:t>Our </a:t>
            </a:r>
            <a:r>
              <a:rPr lang="en-US" sz="3200" dirty="0" smtClean="0">
                <a:latin typeface="Helvetica" pitchFamily="34" charset="0"/>
              </a:rPr>
              <a:t>approach and implementation favorably </a:t>
            </a:r>
            <a:r>
              <a:rPr lang="en-US" sz="3200" dirty="0">
                <a:latin typeface="Helvetica" pitchFamily="34" charset="0"/>
              </a:rPr>
              <a:t>compare in performance with the </a:t>
            </a:r>
            <a:r>
              <a:rPr lang="en-US" sz="3200" i="1" dirty="0" err="1">
                <a:latin typeface="Helvetica" pitchFamily="34" charset="0"/>
              </a:rPr>
              <a:t>pepx</a:t>
            </a:r>
            <a:r>
              <a:rPr lang="en-US" sz="3200" dirty="0">
                <a:latin typeface="Helvetica" pitchFamily="34" charset="0"/>
              </a:rPr>
              <a:t> utility from </a:t>
            </a:r>
            <a:r>
              <a:rPr lang="en-US" sz="3200" i="1" dirty="0" err="1">
                <a:latin typeface="Helvetica" pitchFamily="34" charset="0"/>
              </a:rPr>
              <a:t>neXtProt</a:t>
            </a:r>
            <a:r>
              <a:rPr lang="en-US" sz="3200" dirty="0">
                <a:latin typeface="Helvetica" pitchFamily="34" charset="0"/>
              </a:rPr>
              <a:t>, especially since </a:t>
            </a:r>
            <a:r>
              <a:rPr lang="en-US" sz="3200" i="1" dirty="0" err="1">
                <a:latin typeface="Helvetica" pitchFamily="34" charset="0"/>
              </a:rPr>
              <a:t>pepx</a:t>
            </a:r>
            <a:r>
              <a:rPr lang="en-US" sz="3200" dirty="0">
                <a:latin typeface="Helvetica" pitchFamily="34" charset="0"/>
              </a:rPr>
              <a:t> is not designed to be fully specific and thus requires an extra step to verify its results.</a:t>
            </a:r>
          </a:p>
        </p:txBody>
      </p:sp>
      <p:sp>
        <p:nvSpPr>
          <p:cNvPr id="155" name="Text Box 13"/>
          <p:cNvSpPr txBox="1">
            <a:spLocks noChangeArrowheads="1"/>
          </p:cNvSpPr>
          <p:nvPr/>
        </p:nvSpPr>
        <p:spPr bwMode="auto">
          <a:xfrm>
            <a:off x="21955" y="16379915"/>
            <a:ext cx="10017225" cy="1111108"/>
          </a:xfrm>
          <a:prstGeom prst="rect">
            <a:avLst/>
          </a:prstGeom>
          <a:solidFill>
            <a:srgbClr val="003F72"/>
          </a:solidFill>
          <a:ln w="38100">
            <a:solidFill>
              <a:schemeClr val="tx1"/>
            </a:solidFill>
            <a:miter lim="800000"/>
            <a:headEnd/>
            <a:tailEnd/>
          </a:ln>
          <a:effectLst>
            <a:outerShdw blurRad="127000" dist="127000" dir="2700000" algn="tl" rotWithShape="0">
              <a:prstClr val="black">
                <a:alpha val="40000"/>
              </a:prstClr>
            </a:outerShdw>
          </a:effectLst>
        </p:spPr>
        <p:txBody>
          <a:bodyPr wrap="square" lIns="94522" tIns="47261" rIns="94522" bIns="47261">
            <a:spAutoFit/>
          </a:bodyPr>
          <a:lstStyle/>
          <a:p>
            <a:pPr defTabSz="944563"/>
            <a:r>
              <a:rPr lang="en-US" sz="6600" b="1" dirty="0" smtClean="0">
                <a:solidFill>
                  <a:schemeClr val="bg1"/>
                </a:solidFill>
                <a:latin typeface="Helvetica" pitchFamily="34" charset="0"/>
              </a:rPr>
              <a:t> </a:t>
            </a:r>
            <a:r>
              <a:rPr lang="en-US" sz="6600" b="1" dirty="0" smtClean="0">
                <a:solidFill>
                  <a:schemeClr val="bg1"/>
                </a:solidFill>
                <a:latin typeface="Helvetica" pitchFamily="34" charset="0"/>
              </a:rPr>
              <a:t> </a:t>
            </a:r>
            <a:r>
              <a:rPr lang="en-US" sz="6600" b="1" dirty="0" smtClean="0">
                <a:solidFill>
                  <a:schemeClr val="bg1"/>
                </a:solidFill>
                <a:latin typeface="Helvetica" pitchFamily="34" charset="0"/>
              </a:rPr>
              <a:t>Availability</a:t>
            </a:r>
            <a:endParaRPr lang="en-US" sz="6600" b="1" dirty="0">
              <a:solidFill>
                <a:schemeClr val="bg1"/>
              </a:solidFill>
              <a:latin typeface="Helvetica" pitchFamily="34" charset="0"/>
            </a:endParaRPr>
          </a:p>
        </p:txBody>
      </p:sp>
      <p:sp>
        <p:nvSpPr>
          <p:cNvPr id="156" name="Text Box 14"/>
          <p:cNvSpPr txBox="1">
            <a:spLocks noChangeArrowheads="1"/>
          </p:cNvSpPr>
          <p:nvPr/>
        </p:nvSpPr>
        <p:spPr bwMode="auto">
          <a:xfrm>
            <a:off x="21957" y="17501947"/>
            <a:ext cx="10017224" cy="8451748"/>
          </a:xfrm>
          <a:prstGeom prst="rect">
            <a:avLst/>
          </a:prstGeom>
          <a:solidFill>
            <a:srgbClr val="EEEEEE"/>
          </a:solidFill>
          <a:ln w="38100">
            <a:solidFill>
              <a:schemeClr val="tx1"/>
            </a:solidFill>
            <a:miter lim="800000"/>
            <a:headEnd/>
            <a:tailEnd/>
          </a:ln>
          <a:effectLst>
            <a:outerShdw blurRad="127000" dist="127000" dir="2700000" algn="tl" rotWithShape="0">
              <a:prstClr val="black">
                <a:alpha val="40000"/>
              </a:prstClr>
            </a:outerShdw>
          </a:effectLst>
        </p:spPr>
        <p:txBody>
          <a:bodyPr wrap="square" lIns="283565" tIns="283565" rIns="283565" bIns="283565">
            <a:spAutoFit/>
          </a:bodyPr>
          <a:lstStyle/>
          <a:p>
            <a:pPr defTabSz="944563"/>
            <a:r>
              <a:rPr lang="en-US" sz="3200" dirty="0" smtClean="0">
                <a:latin typeface="Helvetica" pitchFamily="34" charset="0"/>
              </a:rPr>
              <a:t>The peptide indexer and the mapper are written in the </a:t>
            </a:r>
            <a:r>
              <a:rPr lang="en-US" sz="3200" i="1" dirty="0" smtClean="0">
                <a:latin typeface="Helvetica" pitchFamily="34" charset="0"/>
              </a:rPr>
              <a:t>Perl </a:t>
            </a:r>
            <a:r>
              <a:rPr lang="en-US" sz="3200" dirty="0" smtClean="0">
                <a:latin typeface="Helvetica" pitchFamily="34" charset="0"/>
              </a:rPr>
              <a:t>language, and no other special software or modules are required to run, other than a protein sequence file in </a:t>
            </a:r>
            <a:r>
              <a:rPr lang="en-US" sz="3200" i="1" dirty="0" smtClean="0">
                <a:latin typeface="Helvetica" pitchFamily="34" charset="0"/>
              </a:rPr>
              <a:t>FASTA</a:t>
            </a:r>
            <a:r>
              <a:rPr lang="en-US" sz="3200" dirty="0" smtClean="0">
                <a:latin typeface="Helvetica" pitchFamily="34" charset="0"/>
              </a:rPr>
              <a:t> or </a:t>
            </a:r>
            <a:r>
              <a:rPr lang="en-US" sz="3200" i="1" dirty="0" smtClean="0">
                <a:latin typeface="Helvetica" pitchFamily="34" charset="0"/>
              </a:rPr>
              <a:t>PEFF</a:t>
            </a:r>
            <a:r>
              <a:rPr lang="en-US" sz="3200" dirty="0" smtClean="0">
                <a:latin typeface="Helvetica" pitchFamily="34" charset="0"/>
              </a:rPr>
              <a:t> format.  Both components will be made </a:t>
            </a:r>
            <a:r>
              <a:rPr lang="en-US" sz="3200" b="1" dirty="0" smtClean="0">
                <a:latin typeface="Helvetica" pitchFamily="34" charset="0"/>
              </a:rPr>
              <a:t>freely available </a:t>
            </a:r>
            <a:r>
              <a:rPr lang="en-US" sz="3200" dirty="0" smtClean="0">
                <a:latin typeface="Helvetica" pitchFamily="34" charset="0"/>
              </a:rPr>
              <a:t>to the community via a permissive </a:t>
            </a:r>
            <a:r>
              <a:rPr lang="en-US" sz="3200" b="1" dirty="0" smtClean="0">
                <a:latin typeface="Helvetica" pitchFamily="34" charset="0"/>
              </a:rPr>
              <a:t>open source </a:t>
            </a:r>
            <a:r>
              <a:rPr lang="en-US" sz="3200" dirty="0" smtClean="0">
                <a:latin typeface="Helvetica" pitchFamily="34" charset="0"/>
              </a:rPr>
              <a:t>license and can be downloaded from our website.</a:t>
            </a:r>
          </a:p>
          <a:p>
            <a:pPr defTabSz="944563"/>
            <a:endParaRPr lang="en-US" sz="3200" dirty="0" smtClean="0">
              <a:latin typeface="Helvetica" pitchFamily="34" charset="0"/>
            </a:endParaRPr>
          </a:p>
          <a:p>
            <a:pPr defTabSz="944563"/>
            <a:r>
              <a:rPr lang="en-US" sz="3200" dirty="0" smtClean="0">
                <a:latin typeface="Helvetica" pitchFamily="34" charset="0"/>
              </a:rPr>
              <a:t>This software will also become standard in the next release (5.2.0) of the </a:t>
            </a:r>
            <a:r>
              <a:rPr lang="en-US" sz="3200" i="1" dirty="0" smtClean="0">
                <a:latin typeface="Helvetica" pitchFamily="34" charset="0"/>
              </a:rPr>
              <a:t>Trans-Proteomic Pipeline </a:t>
            </a:r>
            <a:r>
              <a:rPr lang="en-US" sz="3200" dirty="0" smtClean="0">
                <a:latin typeface="Helvetica" pitchFamily="34" charset="0"/>
              </a:rPr>
              <a:t>(</a:t>
            </a:r>
            <a:r>
              <a:rPr lang="en-US" sz="3200" b="1" dirty="0" smtClean="0">
                <a:latin typeface="Helvetica" pitchFamily="34" charset="0"/>
              </a:rPr>
              <a:t>TPP</a:t>
            </a:r>
            <a:r>
              <a:rPr lang="en-US" sz="3200" dirty="0" smtClean="0">
                <a:latin typeface="Helvetica" pitchFamily="34" charset="0"/>
              </a:rPr>
              <a:t>) as key components for integrating </a:t>
            </a:r>
            <a:r>
              <a:rPr lang="en-US" sz="3200" i="1" dirty="0" smtClean="0">
                <a:latin typeface="Helvetica" pitchFamily="34" charset="0"/>
              </a:rPr>
              <a:t>PEFF </a:t>
            </a:r>
            <a:r>
              <a:rPr lang="en-US" sz="3200" dirty="0" smtClean="0">
                <a:latin typeface="Helvetica" pitchFamily="34" charset="0"/>
              </a:rPr>
              <a:t>and </a:t>
            </a:r>
            <a:r>
              <a:rPr lang="en-US" sz="3200" i="1" dirty="0" err="1" smtClean="0">
                <a:latin typeface="Helvetica" pitchFamily="34" charset="0"/>
              </a:rPr>
              <a:t>deNovo</a:t>
            </a:r>
            <a:r>
              <a:rPr lang="en-US" sz="3200" i="1" dirty="0" smtClean="0">
                <a:latin typeface="Helvetica" pitchFamily="34" charset="0"/>
              </a:rPr>
              <a:t> </a:t>
            </a:r>
            <a:r>
              <a:rPr lang="en-US" sz="3200" dirty="0" smtClean="0">
                <a:latin typeface="Helvetica" pitchFamily="34" charset="0"/>
              </a:rPr>
              <a:t>results.</a:t>
            </a:r>
          </a:p>
          <a:p>
            <a:pPr defTabSz="944563"/>
            <a:endParaRPr lang="en-US" sz="3200" dirty="0">
              <a:latin typeface="Helvetica" pitchFamily="34" charset="0"/>
            </a:endParaRPr>
          </a:p>
          <a:p>
            <a:pPr defTabSz="944563"/>
            <a:r>
              <a:rPr lang="en-US" sz="3200" dirty="0" smtClean="0">
                <a:latin typeface="Helvetica" pitchFamily="34" charset="0"/>
              </a:rPr>
              <a:t>A web interface, as well as a web services API, will be available for interrogating sequences of various organisms at </a:t>
            </a:r>
            <a:r>
              <a:rPr lang="en-US" sz="3200" b="1" i="1" dirty="0" err="1" smtClean="0">
                <a:latin typeface="Helvetica" pitchFamily="34" charset="0"/>
              </a:rPr>
              <a:t>PeptideAtlas</a:t>
            </a:r>
            <a:r>
              <a:rPr lang="en-US" sz="3200" b="1" i="1" dirty="0" smtClean="0">
                <a:latin typeface="Helvetica" pitchFamily="34" charset="0"/>
              </a:rPr>
              <a:t>.</a:t>
            </a:r>
            <a:endParaRPr lang="en-US" sz="3200" b="1" i="1" dirty="0">
              <a:latin typeface="Helvetica" pitchFamily="34" charset="0"/>
            </a:endParaRPr>
          </a:p>
        </p:txBody>
      </p:sp>
      <p:sp>
        <p:nvSpPr>
          <p:cNvPr id="157" name="Text Box 13"/>
          <p:cNvSpPr txBox="1">
            <a:spLocks noChangeArrowheads="1"/>
          </p:cNvSpPr>
          <p:nvPr/>
        </p:nvSpPr>
        <p:spPr bwMode="auto">
          <a:xfrm>
            <a:off x="21956" y="26469772"/>
            <a:ext cx="10017225" cy="1111108"/>
          </a:xfrm>
          <a:prstGeom prst="rect">
            <a:avLst/>
          </a:prstGeom>
          <a:solidFill>
            <a:srgbClr val="003F72"/>
          </a:solidFill>
          <a:ln w="38100">
            <a:solidFill>
              <a:schemeClr val="tx1"/>
            </a:solidFill>
            <a:miter lim="800000"/>
            <a:headEnd/>
            <a:tailEnd/>
          </a:ln>
          <a:effectLst>
            <a:outerShdw blurRad="127000" dist="127000" dir="2700000" algn="tl" rotWithShape="0">
              <a:prstClr val="black">
                <a:alpha val="40000"/>
              </a:prstClr>
            </a:outerShdw>
          </a:effectLst>
        </p:spPr>
        <p:txBody>
          <a:bodyPr wrap="square" lIns="94522" tIns="47261" rIns="94522" bIns="47261">
            <a:spAutoFit/>
          </a:bodyPr>
          <a:lstStyle/>
          <a:p>
            <a:pPr defTabSz="944563"/>
            <a:r>
              <a:rPr lang="en-US" sz="6600" b="1" dirty="0" smtClean="0">
                <a:solidFill>
                  <a:schemeClr val="bg1"/>
                </a:solidFill>
                <a:latin typeface="Helvetica" pitchFamily="34" charset="0"/>
              </a:rPr>
              <a:t> </a:t>
            </a:r>
            <a:r>
              <a:rPr lang="en-US" sz="6600" b="1" dirty="0" smtClean="0">
                <a:solidFill>
                  <a:schemeClr val="bg1"/>
                </a:solidFill>
                <a:latin typeface="Helvetica" pitchFamily="34" charset="0"/>
              </a:rPr>
              <a:t> </a:t>
            </a:r>
            <a:r>
              <a:rPr lang="en-US" sz="6600" b="1" dirty="0" smtClean="0">
                <a:solidFill>
                  <a:schemeClr val="bg1"/>
                </a:solidFill>
                <a:latin typeface="Helvetica" pitchFamily="34" charset="0"/>
              </a:rPr>
              <a:t>References</a:t>
            </a:r>
            <a:endParaRPr lang="en-US" sz="6600" b="1" dirty="0">
              <a:solidFill>
                <a:schemeClr val="bg1"/>
              </a:solidFill>
              <a:latin typeface="Helvetica" pitchFamily="34" charset="0"/>
            </a:endParaRPr>
          </a:p>
        </p:txBody>
      </p:sp>
      <p:sp>
        <p:nvSpPr>
          <p:cNvPr id="158" name="Text Box 14"/>
          <p:cNvSpPr txBox="1">
            <a:spLocks noChangeArrowheads="1"/>
          </p:cNvSpPr>
          <p:nvPr/>
        </p:nvSpPr>
        <p:spPr bwMode="auto">
          <a:xfrm>
            <a:off x="21958" y="27591804"/>
            <a:ext cx="10017224" cy="2049996"/>
          </a:xfrm>
          <a:prstGeom prst="rect">
            <a:avLst/>
          </a:prstGeom>
          <a:solidFill>
            <a:srgbClr val="EEEEEE"/>
          </a:solidFill>
          <a:ln w="38100">
            <a:solidFill>
              <a:schemeClr val="tx1"/>
            </a:solidFill>
            <a:miter lim="800000"/>
            <a:headEnd/>
            <a:tailEnd/>
          </a:ln>
          <a:effectLst>
            <a:outerShdw blurRad="127000" dist="127000" dir="2700000" algn="tl" rotWithShape="0">
              <a:prstClr val="black">
                <a:alpha val="40000"/>
              </a:prstClr>
            </a:outerShdw>
          </a:effectLst>
        </p:spPr>
        <p:txBody>
          <a:bodyPr wrap="square" lIns="283565" tIns="283565" rIns="283565" bIns="283565">
            <a:spAutoFit/>
          </a:bodyPr>
          <a:lstStyle/>
          <a:p>
            <a:pPr defTabSz="944563"/>
            <a:r>
              <a:rPr lang="en-US" sz="3200" b="1" dirty="0" smtClean="0">
                <a:latin typeface="Helvetica" pitchFamily="34" charset="0"/>
              </a:rPr>
              <a:t>TPP</a:t>
            </a:r>
            <a:r>
              <a:rPr lang="en-US" sz="3200" dirty="0" smtClean="0">
                <a:latin typeface="Helvetica" pitchFamily="34" charset="0"/>
              </a:rPr>
              <a:t>			http://tools.proteomecenter.org</a:t>
            </a:r>
            <a:endParaRPr lang="en-US" sz="3200" b="1" i="1" dirty="0">
              <a:latin typeface="Helvetica" pitchFamily="34" charset="0"/>
            </a:endParaRPr>
          </a:p>
          <a:p>
            <a:pPr defTabSz="944563"/>
            <a:r>
              <a:rPr lang="en-US" sz="3200" b="1" dirty="0" smtClean="0">
                <a:latin typeface="Helvetica" pitchFamily="34" charset="0"/>
              </a:rPr>
              <a:t>PEFF		</a:t>
            </a:r>
            <a:r>
              <a:rPr lang="en-US" sz="3200" dirty="0" smtClean="0">
                <a:latin typeface="Helvetica" pitchFamily="34" charset="0"/>
              </a:rPr>
              <a:t>http://www.psidev.info/peff</a:t>
            </a:r>
            <a:endParaRPr lang="en-US" sz="3200" b="1" dirty="0" smtClean="0">
              <a:latin typeface="Helvetica" pitchFamily="34" charset="0"/>
            </a:endParaRPr>
          </a:p>
          <a:p>
            <a:pPr defTabSz="944563"/>
            <a:r>
              <a:rPr lang="en-US" sz="3200" b="1" dirty="0" err="1" smtClean="0">
                <a:latin typeface="Helvetica" pitchFamily="34" charset="0"/>
              </a:rPr>
              <a:t>PeptideAtlas</a:t>
            </a:r>
            <a:r>
              <a:rPr lang="en-US" sz="3200" b="1" dirty="0" smtClean="0">
                <a:latin typeface="Helvetica" pitchFamily="34" charset="0"/>
              </a:rPr>
              <a:t>	</a:t>
            </a:r>
            <a:r>
              <a:rPr lang="en-US" sz="3200" dirty="0" smtClean="0">
                <a:latin typeface="Helvetica" pitchFamily="34" charset="0"/>
              </a:rPr>
              <a:t>http://www.peptideatlas.org/map</a:t>
            </a:r>
            <a:endParaRPr lang="en-US" sz="3200" dirty="0">
              <a:latin typeface="Helvetica" pitchFamily="34" charset="0"/>
            </a:endParaRPr>
          </a:p>
        </p:txBody>
      </p:sp>
      <p:sp>
        <p:nvSpPr>
          <p:cNvPr id="26" name="TextBox 25"/>
          <p:cNvSpPr txBox="1"/>
          <p:nvPr/>
        </p:nvSpPr>
        <p:spPr>
          <a:xfrm>
            <a:off x="21956" y="30427319"/>
            <a:ext cx="9884044" cy="1569660"/>
          </a:xfrm>
          <a:prstGeom prst="rect">
            <a:avLst/>
          </a:prstGeom>
          <a:noFill/>
        </p:spPr>
        <p:txBody>
          <a:bodyPr wrap="square" rtlCol="0">
            <a:spAutoFit/>
          </a:bodyPr>
          <a:lstStyle/>
          <a:p>
            <a:r>
              <a:rPr lang="en-US" sz="3200" i="1" dirty="0"/>
              <a:t>This work was funded in part by the National Institutes of Health grants </a:t>
            </a:r>
            <a:r>
              <a:rPr lang="en-US" sz="3200" i="1" dirty="0" smtClean="0"/>
              <a:t>R01GM087221, R24GM127667, U54EB020406, </a:t>
            </a:r>
            <a:r>
              <a:rPr lang="en-US" sz="3200" i="1" dirty="0"/>
              <a:t>and </a:t>
            </a:r>
            <a:r>
              <a:rPr lang="en-US" sz="3200" i="1" dirty="0" smtClean="0"/>
              <a:t>P50GM076547.</a:t>
            </a:r>
            <a:endParaRPr lang="en-US" sz="3200"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97">
                                            <p:txEl>
                                              <p:pRg st="1" end="1"/>
                                            </p:txEl>
                                          </p:spTgt>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nodeType="afterEffect">
                                  <p:stCondLst>
                                    <p:cond delay="0"/>
                                  </p:stCondLst>
                                  <p:childTnLst>
                                    <p:set>
                                      <p:cBhvr>
                                        <p:cTn id="12"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97">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97">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8"/>
                                        </p:tgtEl>
                                        <p:attrNameLst>
                                          <p:attrName>style.visibility</p:attrName>
                                        </p:attrNameLst>
                                      </p:cBhvr>
                                      <p:to>
                                        <p:strVal val="visible"/>
                                      </p:to>
                                    </p:set>
                                  </p:childTnLst>
                                </p:cTn>
                              </p:par>
                            </p:childTnLst>
                          </p:cTn>
                        </p:par>
                        <p:par>
                          <p:cTn id="27" fill="hold">
                            <p:stCondLst>
                              <p:cond delay="0"/>
                            </p:stCondLst>
                            <p:childTnLst>
                              <p:par>
                                <p:cTn id="28" presetID="1" presetClass="entr" presetSubtype="0" fill="hold" nodeType="afterEffect">
                                  <p:stCondLst>
                                    <p:cond delay="0"/>
                                  </p:stCondLst>
                                  <p:childTnLst>
                                    <p:set>
                                      <p:cBhvr>
                                        <p:cTn id="29" dur="1" fill="hold">
                                          <p:stCondLst>
                                            <p:cond delay="0"/>
                                          </p:stCondLst>
                                        </p:cTn>
                                        <p:tgtEl>
                                          <p:spTgt spid="109">
                                            <p:txEl>
                                              <p:pRg st="0" end="0"/>
                                            </p:txEl>
                                          </p:spTgt>
                                        </p:tgtEl>
                                        <p:attrNameLst>
                                          <p:attrName>style.visibility</p:attrName>
                                        </p:attrNameLst>
                                      </p:cBhvr>
                                      <p:to>
                                        <p:strVal val="visible"/>
                                      </p:to>
                                    </p:set>
                                  </p:childTnLst>
                                </p:cTn>
                              </p:par>
                            </p:childTnLst>
                          </p:cTn>
                        </p:par>
                        <p:par>
                          <p:cTn id="30" fill="hold">
                            <p:stCondLst>
                              <p:cond delay="0"/>
                            </p:stCondLst>
                            <p:childTnLst>
                              <p:par>
                                <p:cTn id="31" presetID="1" presetClass="entr" presetSubtype="0" fill="hold" nodeType="afterEffect">
                                  <p:stCondLst>
                                    <p:cond delay="0"/>
                                  </p:stCondLst>
                                  <p:childTnLst>
                                    <p:set>
                                      <p:cBhvr>
                                        <p:cTn id="32" dur="1" fill="hold">
                                          <p:stCondLst>
                                            <p:cond delay="0"/>
                                          </p:stCondLst>
                                        </p:cTn>
                                        <p:tgtEl>
                                          <p:spTgt spid="109">
                                            <p:txEl>
                                              <p:pRg st="1" end="1"/>
                                            </p:txEl>
                                          </p:spTgt>
                                        </p:tgtEl>
                                        <p:attrNameLst>
                                          <p:attrName>style.visibility</p:attrName>
                                        </p:attrNameLst>
                                      </p:cBhvr>
                                      <p:to>
                                        <p:strVal val="visible"/>
                                      </p:to>
                                    </p:set>
                                  </p:childTnLst>
                                </p:cTn>
                              </p:par>
                            </p:childTnLst>
                          </p:cTn>
                        </p:par>
                        <p:par>
                          <p:cTn id="33" fill="hold">
                            <p:stCondLst>
                              <p:cond delay="0"/>
                            </p:stCondLst>
                            <p:childTnLst>
                              <p:par>
                                <p:cTn id="34" presetID="1" presetClass="entr" presetSubtype="0" fill="hold" nodeType="afterEffect">
                                  <p:stCondLst>
                                    <p:cond delay="0"/>
                                  </p:stCondLst>
                                  <p:childTnLst>
                                    <p:set>
                                      <p:cBhvr>
                                        <p:cTn id="35" dur="1" fill="hold">
                                          <p:stCondLst>
                                            <p:cond delay="0"/>
                                          </p:stCondLst>
                                        </p:cTn>
                                        <p:tgtEl>
                                          <p:spTgt spid="109">
                                            <p:txEl>
                                              <p:pRg st="2" end="2"/>
                                            </p:txEl>
                                          </p:spTgt>
                                        </p:tgtEl>
                                        <p:attrNameLst>
                                          <p:attrName>style.visibility</p:attrName>
                                        </p:attrNameLst>
                                      </p:cBhvr>
                                      <p:to>
                                        <p:strVal val="visible"/>
                                      </p:to>
                                    </p:set>
                                  </p:childTnLst>
                                </p:cTn>
                              </p:par>
                            </p:childTnLst>
                          </p:cTn>
                        </p:par>
                        <p:par>
                          <p:cTn id="36" fill="hold">
                            <p:stCondLst>
                              <p:cond delay="0"/>
                            </p:stCondLst>
                            <p:childTnLst>
                              <p:par>
                                <p:cTn id="37" presetID="1" presetClass="entr" presetSubtype="0" fill="hold" nodeType="afterEffect">
                                  <p:stCondLst>
                                    <p:cond delay="0"/>
                                  </p:stCondLst>
                                  <p:childTnLst>
                                    <p:set>
                                      <p:cBhvr>
                                        <p:cTn id="38" dur="1" fill="hold">
                                          <p:stCondLst>
                                            <p:cond delay="0"/>
                                          </p:stCondLst>
                                        </p:cTn>
                                        <p:tgtEl>
                                          <p:spTgt spid="109">
                                            <p:txEl>
                                              <p:pRg st="3" end="3"/>
                                            </p:txEl>
                                          </p:spTgt>
                                        </p:tgtEl>
                                        <p:attrNameLst>
                                          <p:attrName>style.visibility</p:attrName>
                                        </p:attrNameLst>
                                      </p:cBhvr>
                                      <p:to>
                                        <p:strVal val="visible"/>
                                      </p:to>
                                    </p:set>
                                  </p:childTnLst>
                                </p:cTn>
                              </p:par>
                            </p:childTnLst>
                          </p:cTn>
                        </p:par>
                        <p:par>
                          <p:cTn id="39" fill="hold">
                            <p:stCondLst>
                              <p:cond delay="0"/>
                            </p:stCondLst>
                            <p:childTnLst>
                              <p:par>
                                <p:cTn id="40" presetID="1" presetClass="entr" presetSubtype="0" fill="hold" nodeType="afterEffect">
                                  <p:stCondLst>
                                    <p:cond delay="0"/>
                                  </p:stCondLst>
                                  <p:childTnLst>
                                    <p:set>
                                      <p:cBhvr>
                                        <p:cTn id="41" dur="1" fill="hold">
                                          <p:stCondLst>
                                            <p:cond delay="0"/>
                                          </p:stCondLst>
                                        </p:cTn>
                                        <p:tgtEl>
                                          <p:spTgt spid="131">
                                            <p:txEl>
                                              <p:pRg st="3" end="3"/>
                                            </p:txEl>
                                          </p:spTgt>
                                        </p:tgtEl>
                                        <p:attrNameLst>
                                          <p:attrName>style.visibility</p:attrName>
                                        </p:attrNameLst>
                                      </p:cBhvr>
                                      <p:to>
                                        <p:strVal val="visible"/>
                                      </p:to>
                                    </p:set>
                                  </p:childTnLst>
                                </p:cTn>
                              </p:par>
                            </p:childTnLst>
                          </p:cTn>
                        </p:par>
                        <p:par>
                          <p:cTn id="42" fill="hold">
                            <p:stCondLst>
                              <p:cond delay="0"/>
                            </p:stCondLst>
                            <p:childTnLst>
                              <p:par>
                                <p:cTn id="43" presetID="1" presetClass="entr" presetSubtype="0" fill="hold" nodeType="afterEffect">
                                  <p:stCondLst>
                                    <p:cond delay="0"/>
                                  </p:stCondLst>
                                  <p:childTnLst>
                                    <p:set>
                                      <p:cBhvr>
                                        <p:cTn id="44" dur="1" fill="hold">
                                          <p:stCondLst>
                                            <p:cond delay="0"/>
                                          </p:stCondLst>
                                        </p:cTn>
                                        <p:tgtEl>
                                          <p:spTgt spid="131">
                                            <p:txEl>
                                              <p:pRg st="4" end="4"/>
                                            </p:txEl>
                                          </p:spTgt>
                                        </p:tgtEl>
                                        <p:attrNameLst>
                                          <p:attrName>style.visibility</p:attrName>
                                        </p:attrNameLst>
                                      </p:cBhvr>
                                      <p:to>
                                        <p:strVal val="visible"/>
                                      </p:to>
                                    </p:set>
                                  </p:childTnLst>
                                </p:cTn>
                              </p:par>
                            </p:childTnLst>
                          </p:cTn>
                        </p:par>
                        <p:par>
                          <p:cTn id="45" fill="hold">
                            <p:stCondLst>
                              <p:cond delay="0"/>
                            </p:stCondLst>
                            <p:childTnLst>
                              <p:par>
                                <p:cTn id="46" presetID="1" presetClass="entr" presetSubtype="0" fill="hold" nodeType="afterEffect">
                                  <p:stCondLst>
                                    <p:cond delay="0"/>
                                  </p:stCondLst>
                                  <p:childTnLst>
                                    <p:set>
                                      <p:cBhvr>
                                        <p:cTn id="47" dur="1" fill="hold">
                                          <p:stCondLst>
                                            <p:cond delay="0"/>
                                          </p:stCondLst>
                                        </p:cTn>
                                        <p:tgtEl>
                                          <p:spTgt spid="131">
                                            <p:txEl>
                                              <p:pRg st="5" end="5"/>
                                            </p:txEl>
                                          </p:spTgt>
                                        </p:tgtEl>
                                        <p:attrNameLst>
                                          <p:attrName>style.visibility</p:attrName>
                                        </p:attrNameLst>
                                      </p:cBhvr>
                                      <p:to>
                                        <p:strVal val="visible"/>
                                      </p:to>
                                    </p:set>
                                  </p:childTnLst>
                                </p:cTn>
                              </p:par>
                            </p:childTnLst>
                          </p:cTn>
                        </p:par>
                        <p:par>
                          <p:cTn id="48" fill="hold">
                            <p:stCondLst>
                              <p:cond delay="0"/>
                            </p:stCondLst>
                            <p:childTnLst>
                              <p:par>
                                <p:cTn id="49" presetID="1" presetClass="entr" presetSubtype="0" fill="hold" nodeType="afterEffect">
                                  <p:stCondLst>
                                    <p:cond delay="0"/>
                                  </p:stCondLst>
                                  <p:childTnLst>
                                    <p:set>
                                      <p:cBhvr>
                                        <p:cTn id="50" dur="1" fill="hold">
                                          <p:stCondLst>
                                            <p:cond delay="0"/>
                                          </p:stCondLst>
                                        </p:cTn>
                                        <p:tgtEl>
                                          <p:spTgt spid="131">
                                            <p:txEl>
                                              <p:pRg st="6" end="6"/>
                                            </p:txEl>
                                          </p:spTgt>
                                        </p:tgtEl>
                                        <p:attrNameLst>
                                          <p:attrName>style.visibility</p:attrName>
                                        </p:attrNameLst>
                                      </p:cBhvr>
                                      <p:to>
                                        <p:strVal val="visible"/>
                                      </p:to>
                                    </p:set>
                                  </p:childTnLst>
                                </p:cTn>
                              </p:par>
                            </p:childTnLst>
                          </p:cTn>
                        </p:par>
                        <p:par>
                          <p:cTn id="51" fill="hold">
                            <p:stCondLst>
                              <p:cond delay="0"/>
                            </p:stCondLst>
                            <p:childTnLst>
                              <p:par>
                                <p:cTn id="52" presetID="22" presetClass="entr" presetSubtype="1" fill="hold" nodeType="afterEffect">
                                  <p:stCondLst>
                                    <p:cond delay="0"/>
                                  </p:stCondLst>
                                  <p:childTnLst>
                                    <p:set>
                                      <p:cBhvr>
                                        <p:cTn id="53" dur="1" fill="hold">
                                          <p:stCondLst>
                                            <p:cond delay="0"/>
                                          </p:stCondLst>
                                        </p:cTn>
                                        <p:tgtEl>
                                          <p:spTgt spid="132"/>
                                        </p:tgtEl>
                                        <p:attrNameLst>
                                          <p:attrName>style.visibility</p:attrName>
                                        </p:attrNameLst>
                                      </p:cBhvr>
                                      <p:to>
                                        <p:strVal val="visible"/>
                                      </p:to>
                                    </p:set>
                                    <p:animEffect transition="in" filter="wipe(up)">
                                      <p:cBhvr>
                                        <p:cTn id="54" dur="1000"/>
                                        <p:tgtEl>
                                          <p:spTgt spid="1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754563" rtl="0" eaLnBrk="1" fontAlgn="base" latinLnBrk="0" hangingPunct="1">
          <a:lnSpc>
            <a:spcPct val="100000"/>
          </a:lnSpc>
          <a:spcBef>
            <a:spcPct val="0"/>
          </a:spcBef>
          <a:spcAft>
            <a:spcPct val="0"/>
          </a:spcAft>
          <a:buClrTx/>
          <a:buSzTx/>
          <a:buFontTx/>
          <a:buNone/>
          <a:tabLst/>
          <a:defRPr kumimoji="0" lang="en-US" sz="9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754563" rtl="0" eaLnBrk="1" fontAlgn="base" latinLnBrk="0" hangingPunct="1">
          <a:lnSpc>
            <a:spcPct val="100000"/>
          </a:lnSpc>
          <a:spcBef>
            <a:spcPct val="0"/>
          </a:spcBef>
          <a:spcAft>
            <a:spcPct val="0"/>
          </a:spcAft>
          <a:buClrTx/>
          <a:buSzTx/>
          <a:buFontTx/>
          <a:buNone/>
          <a:tabLst/>
          <a:defRPr kumimoji="0" lang="en-US" sz="94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16263</TotalTime>
  <Words>1248</Words>
  <Application>Microsoft Office PowerPoint</Application>
  <PresentationFormat>Custom</PresentationFormat>
  <Paragraphs>223</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Helvetica</vt:lpstr>
      <vt:lpstr>Lucida Console</vt:lpstr>
      <vt:lpstr>Times New Roman</vt:lpstr>
      <vt:lpstr>Wingdings</vt:lpstr>
      <vt:lpstr>Default Design</vt:lpstr>
      <vt:lpstr>PowerPoint Presentation</vt:lpstr>
    </vt:vector>
  </TitlesOfParts>
  <Company>Institute for Systems Biology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lmendoza</dc:creator>
  <cp:lastModifiedBy>Luis Mendoza</cp:lastModifiedBy>
  <cp:revision>591</cp:revision>
  <cp:lastPrinted>2018-06-01T02:42:31Z</cp:lastPrinted>
  <dcterms:created xsi:type="dcterms:W3CDTF">2009-02-20T19:22:18Z</dcterms:created>
  <dcterms:modified xsi:type="dcterms:W3CDTF">2018-06-01T18:39:07Z</dcterms:modified>
</cp:coreProperties>
</file>