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91" r:id="rId3"/>
    <p:sldId id="407" r:id="rId4"/>
    <p:sldId id="408" r:id="rId5"/>
    <p:sldId id="409" r:id="rId6"/>
    <p:sldId id="405" r:id="rId7"/>
    <p:sldId id="412" r:id="rId8"/>
    <p:sldId id="413" r:id="rId9"/>
    <p:sldId id="410" r:id="rId10"/>
    <p:sldId id="411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1" r:id="rId29"/>
    <p:sldId id="432" r:id="rId30"/>
    <p:sldId id="433" r:id="rId31"/>
    <p:sldId id="434" r:id="rId32"/>
    <p:sldId id="435" r:id="rId33"/>
    <p:sldId id="436" r:id="rId34"/>
    <p:sldId id="437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6" r:id="rId44"/>
    <p:sldId id="447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5" r:id="rId53"/>
    <p:sldId id="45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00"/>
    <a:srgbClr val="00C6D5"/>
    <a:srgbClr val="2DD7FF"/>
    <a:srgbClr val="FF9700"/>
    <a:srgbClr val="FF5F00"/>
    <a:srgbClr val="23E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1189" autoAdjust="0"/>
  </p:normalViewPr>
  <p:slideViewPr>
    <p:cSldViewPr snapToGrid="0">
      <p:cViewPr varScale="1">
        <p:scale>
          <a:sx n="72" d="100"/>
          <a:sy n="72" d="100"/>
        </p:scale>
        <p:origin x="46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79BDD-23FD-48E8-9507-06F1D2F81C2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9081F-03E8-4CB6-9E7C-090E26E8B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1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C4BE-28C0-43B6-9B6A-F0B3614BF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673" y="1376946"/>
            <a:ext cx="8543666" cy="2008959"/>
          </a:xfrm>
        </p:spPr>
        <p:txBody>
          <a:bodyPr anchor="t">
            <a:normAutofit/>
          </a:bodyPr>
          <a:lstStyle>
            <a:lvl1pPr algn="l">
              <a:lnSpc>
                <a:spcPts val="6200"/>
              </a:lnSpc>
              <a:defRPr sz="6300" spc="-40" baseline="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294F-144F-4EAE-8993-F0A0CD41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5751" y="4738939"/>
            <a:ext cx="1889378" cy="365125"/>
          </a:xfrm>
        </p:spPr>
        <p:txBody>
          <a:bodyPr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pPr algn="ctr"/>
            <a:r>
              <a:rPr lang="en-US" dirty="0"/>
              <a:t>Eric Deutsch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47A159-80B8-4427-8CEF-35CAD4FD1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39" y="5897849"/>
            <a:ext cx="2203401" cy="7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89308-2A3D-4BB3-BC45-00FD30C93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014" y="1073793"/>
            <a:ext cx="10911282" cy="5485193"/>
          </a:xfrm>
        </p:spPr>
        <p:txBody>
          <a:bodyPr>
            <a:normAutofit/>
          </a:bodyPr>
          <a:lstStyle>
            <a:lvl1pPr marL="344488" indent="-342900">
              <a:lnSpc>
                <a:spcPts val="28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1pPr>
            <a:lvl2pPr marL="460375" indent="-228600"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2220"/>
            </a:lvl2pPr>
            <a:lvl3pPr marL="684213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3pPr>
            <a:lvl4pPr marL="914400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4pPr>
            <a:lvl5pPr marL="1201738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9634D9-8296-4CA4-BD0C-F237901C062D}"/>
              </a:ext>
            </a:extLst>
          </p:cNvPr>
          <p:cNvSpPr/>
          <p:nvPr userDrawn="1"/>
        </p:nvSpPr>
        <p:spPr>
          <a:xfrm>
            <a:off x="0" y="0"/>
            <a:ext cx="6443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9EB43B-C875-409A-83B9-912D9ACD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14" y="138219"/>
            <a:ext cx="11177499" cy="645001"/>
          </a:xfrm>
        </p:spPr>
        <p:txBody>
          <a:bodyPr anchor="b">
            <a:normAutofit/>
          </a:bodyPr>
          <a:lstStyle>
            <a:lvl1pPr marL="0" indent="0">
              <a:buClr>
                <a:schemeClr val="accent3"/>
              </a:buClr>
              <a:buFontTx/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F3BDC9-9277-4373-BF02-07E2D0E2E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" y="6039924"/>
            <a:ext cx="571281" cy="406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3E518C-4BA9-4759-9734-7A17A3C564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26" y="6454820"/>
            <a:ext cx="1072334" cy="3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9092-5523-429A-A62B-C5F120CC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14" y="138219"/>
            <a:ext cx="11177499" cy="645001"/>
          </a:xfrm>
        </p:spPr>
        <p:txBody>
          <a:bodyPr anchor="b">
            <a:normAutofit/>
          </a:bodyPr>
          <a:lstStyle>
            <a:lvl1pPr marL="0" indent="0">
              <a:buClr>
                <a:schemeClr val="accent3"/>
              </a:buClr>
              <a:buFontTx/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EFF87-FE5B-40DE-9568-ABB260909DC7}"/>
              </a:ext>
            </a:extLst>
          </p:cNvPr>
          <p:cNvSpPr/>
          <p:nvPr userDrawn="1"/>
        </p:nvSpPr>
        <p:spPr>
          <a:xfrm>
            <a:off x="0" y="0"/>
            <a:ext cx="6443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87FF69-4F6F-448C-AC0E-03C77D7B71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" y="6039924"/>
            <a:ext cx="571281" cy="406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C8DDE-5E76-4E39-A05E-2E667B720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26" y="6454820"/>
            <a:ext cx="1072334" cy="3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83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+ 2 Colum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159D-4A10-4817-9E64-29B0C244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424" y="514738"/>
            <a:ext cx="9663388" cy="1325563"/>
          </a:xfrm>
        </p:spPr>
        <p:txBody>
          <a:bodyPr anchor="b">
            <a:normAutofit/>
          </a:bodyPr>
          <a:lstStyle>
            <a:lvl1pPr marL="0" indent="0">
              <a:buClr>
                <a:schemeClr val="accent3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89308-2A3D-4BB3-BC45-00FD30C93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4424" y="2073075"/>
            <a:ext cx="4647176" cy="4044588"/>
          </a:xfrm>
        </p:spPr>
        <p:txBody>
          <a:bodyPr>
            <a:normAutofit/>
          </a:bodyPr>
          <a:lstStyle>
            <a:lvl1pPr marL="344488" indent="-342900">
              <a:lnSpc>
                <a:spcPts val="28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1pPr>
            <a:lvl2pPr marL="460375" indent="-228600"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2220"/>
            </a:lvl2pPr>
            <a:lvl3pPr marL="684213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3pPr>
            <a:lvl4pPr marL="914400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4pPr>
            <a:lvl5pPr marL="1201738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9634D9-8296-4CA4-BD0C-F237901C062D}"/>
              </a:ext>
            </a:extLst>
          </p:cNvPr>
          <p:cNvSpPr/>
          <p:nvPr/>
        </p:nvSpPr>
        <p:spPr>
          <a:xfrm>
            <a:off x="0" y="0"/>
            <a:ext cx="1036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B81BF6-DA44-4125-A0FF-8100F65F8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7" y="6167242"/>
            <a:ext cx="571281" cy="40675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F6C377-233C-4F2B-8732-53BB0B01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0391" y="238838"/>
            <a:ext cx="526200" cy="365125"/>
          </a:xfr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3E2FDBB3-7CF7-4455-AF58-9523171375EF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6FC0B68-2A73-42C0-9FBF-9F2758D17A8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12200" y="2073075"/>
            <a:ext cx="4647176" cy="4044588"/>
          </a:xfrm>
        </p:spPr>
        <p:txBody>
          <a:bodyPr>
            <a:normAutofit/>
          </a:bodyPr>
          <a:lstStyle>
            <a:lvl1pPr marL="344488" indent="-342900">
              <a:lnSpc>
                <a:spcPts val="2800"/>
              </a:lnSpc>
              <a:spcBef>
                <a:spcPts val="12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1pPr>
            <a:lvl2pPr marL="460375" indent="-228600">
              <a:buClr>
                <a:schemeClr val="accent3"/>
              </a:buClr>
              <a:buFont typeface="Arial" panose="020B0604020202020204" pitchFamily="34" charset="0"/>
              <a:buChar char="–"/>
              <a:tabLst/>
              <a:defRPr sz="2220"/>
            </a:lvl2pPr>
            <a:lvl3pPr marL="684213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3pPr>
            <a:lvl4pPr marL="914400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4pPr>
            <a:lvl5pPr marL="1201738" indent="-228600">
              <a:buClr>
                <a:schemeClr val="accent3"/>
              </a:buClr>
              <a:buFont typeface="Arial" panose="020B0604020202020204" pitchFamily="34" charset="0"/>
              <a:buChar char="–"/>
              <a:defRPr sz="222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6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882A27-AC3C-41E0-81D6-F98B1E822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16C7B-6BC0-4A1D-85CB-3610C46C4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D3A7D-C381-4739-96F8-8AEBE0CF5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B2193-FD4E-4BAA-928A-8D4FC04D3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E9E2-5E0B-4BD8-B042-172790CB3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B1F2C16-2A02-4694-B2B4-1E723EB410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6" r:id="rId4"/>
    <p:sldLayoutId id="214748365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ools.proteomecenter.org/wiki/index.php?title=Amazon_EC2_AMI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tools.proteomecenter.org/twa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23DA4-CD1C-5A42-9C2A-5D9549F80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265" y="1125096"/>
            <a:ext cx="9462303" cy="24118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Trans-Proteomic Pipeline: Recent Advances and Future Directions 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FCB8911-FE3A-43EB-BB05-36966CE3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13992" y="4115084"/>
            <a:ext cx="6315608" cy="1666283"/>
          </a:xfrm>
        </p:spPr>
        <p:txBody>
          <a:bodyPr/>
          <a:lstStyle>
            <a:lvl1pPr>
              <a:defRPr sz="1800" b="1"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Eric Deutsch, Luis Mendoza,</a:t>
            </a:r>
          </a:p>
          <a:p>
            <a:r>
              <a:rPr lang="en-US" dirty="0" smtClean="0"/>
              <a:t>David </a:t>
            </a:r>
            <a:r>
              <a:rPr lang="en-US" dirty="0"/>
              <a:t>Shteynberg</a:t>
            </a:r>
            <a:r>
              <a:rPr lang="en-US" dirty="0" smtClean="0"/>
              <a:t>, Michael Hoopmann</a:t>
            </a:r>
            <a:endParaRPr lang="en-US" dirty="0"/>
          </a:p>
          <a:p>
            <a:endParaRPr lang="en-US" dirty="0"/>
          </a:p>
          <a:p>
            <a:r>
              <a:rPr lang="en-US" dirty="0"/>
              <a:t>ASMS </a:t>
            </a:r>
            <a:r>
              <a:rPr lang="en-US" dirty="0" smtClean="0"/>
              <a:t>Monday evening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81;p16">
            <a:extLst>
              <a:ext uri="{FF2B5EF4-FFF2-40B4-BE49-F238E27FC236}">
                <a16:creationId xmlns:a16="http://schemas.microsoft.com/office/drawing/2014/main" id="{45BF5784-0DF4-4F26-82D8-4D5280088E11}"/>
              </a:ext>
            </a:extLst>
          </p:cNvPr>
          <p:cNvSpPr txBox="1">
            <a:spLocks noGrp="1"/>
          </p:cNvSpPr>
          <p:nvPr/>
        </p:nvSpPr>
        <p:spPr>
          <a:xfrm>
            <a:off x="852692" y="1029923"/>
            <a:ext cx="10960766" cy="518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Introductions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>
                <a:solidFill>
                  <a:schemeClr val="tx1"/>
                </a:solidFill>
              </a:rPr>
              <a:t>D</a:t>
            </a:r>
            <a:r>
              <a:rPr lang="en-US" sz="2800" dirty="0" smtClean="0">
                <a:solidFill>
                  <a:schemeClr val="tx1"/>
                </a:solidFill>
              </a:rPr>
              <a:t>eploying TPP </a:t>
            </a:r>
            <a:r>
              <a:rPr lang="en-US" sz="2800" dirty="0">
                <a:solidFill>
                  <a:schemeClr val="tx1"/>
                </a:solidFill>
              </a:rPr>
              <a:t>for the whole lab on your local computing cluster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Deploying </a:t>
            </a:r>
            <a:r>
              <a:rPr lang="en-US" sz="2800" dirty="0">
                <a:solidFill>
                  <a:srgbClr val="FF0000"/>
                </a:solidFill>
              </a:rPr>
              <a:t>TPP using Docker or AWS/Azure cloud computing services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PTMProphet </a:t>
            </a:r>
            <a:r>
              <a:rPr lang="en-US" sz="2800" dirty="0">
                <a:solidFill>
                  <a:schemeClr val="tx1"/>
                </a:solidFill>
              </a:rPr>
              <a:t>analysis of Magnum open-mass search results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Using </a:t>
            </a:r>
            <a:r>
              <a:rPr lang="en-US" sz="2800" dirty="0">
                <a:solidFill>
                  <a:schemeClr val="tx1"/>
                </a:solidFill>
              </a:rPr>
              <a:t>entrapment database searching for proteomics MS </a:t>
            </a:r>
            <a:r>
              <a:rPr lang="en-US" sz="2800" dirty="0" smtClean="0">
                <a:solidFill>
                  <a:schemeClr val="tx1"/>
                </a:solidFill>
              </a:rPr>
              <a:t>analysis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2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43B3A-680B-4880-95BC-7E190184D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259" y="4307128"/>
            <a:ext cx="10698480" cy="2274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010" y="122316"/>
            <a:ext cx="9719400" cy="702874"/>
          </a:xfrm>
        </p:spPr>
        <p:txBody>
          <a:bodyPr/>
          <a:lstStyle/>
          <a:p>
            <a:r>
              <a:rPr lang="en-US" dirty="0" err="1"/>
              <a:t>BioContainers</a:t>
            </a:r>
            <a:r>
              <a:rPr lang="en-US" dirty="0"/>
              <a:t>/Docker Container Platform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40661-FFAC-4363-8B66-B7E948D5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259" y="965959"/>
            <a:ext cx="6836359" cy="3200400"/>
          </a:xfrm>
          <a:prstGeom prst="rect">
            <a:avLst/>
          </a:prstGeom>
        </p:spPr>
      </p:pic>
      <p:pic>
        <p:nvPicPr>
          <p:cNvPr id="5" name="Picture 4" descr="Image result for docker">
            <a:extLst>
              <a:ext uri="{FF2B5EF4-FFF2-40B4-BE49-F238E27FC236}">
                <a16:creationId xmlns:a16="http://schemas.microsoft.com/office/drawing/2014/main" id="{35BF7862-AED6-49BD-A005-8BB106C4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18" y="965959"/>
            <a:ext cx="358719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0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918010" y="3501482"/>
            <a:ext cx="8058614" cy="32858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273" y="107448"/>
            <a:ext cx="9719400" cy="643402"/>
          </a:xfrm>
        </p:spPr>
        <p:txBody>
          <a:bodyPr/>
          <a:lstStyle/>
          <a:p>
            <a:r>
              <a:rPr lang="en-US" dirty="0"/>
              <a:t>How Docker Containers Work</a:t>
            </a:r>
          </a:p>
        </p:txBody>
      </p:sp>
      <p:sp>
        <p:nvSpPr>
          <p:cNvPr id="3" name="Cloud 2"/>
          <p:cNvSpPr/>
          <p:nvPr/>
        </p:nvSpPr>
        <p:spPr>
          <a:xfrm>
            <a:off x="1918010" y="921834"/>
            <a:ext cx="3494049" cy="225254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magnum-ms.org/images/miniFeatureTP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22" y="2139231"/>
            <a:ext cx="592795" cy="5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tein query-&gt;Protein data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05" y="1903569"/>
            <a:ext cx="922376" cy="47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owtie-bio.sourceforge.net/bowtie2/images/bowti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42" y="1436727"/>
            <a:ext cx="1072231" cy="46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/>
          <p:cNvSpPr/>
          <p:nvPr/>
        </p:nvSpPr>
        <p:spPr>
          <a:xfrm>
            <a:off x="5853226" y="3957307"/>
            <a:ext cx="1097280" cy="1097280"/>
          </a:xfrm>
          <a:prstGeom prst="cub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ocument 6"/>
          <p:cNvSpPr/>
          <p:nvPr/>
        </p:nvSpPr>
        <p:spPr>
          <a:xfrm>
            <a:off x="2638104" y="4143651"/>
            <a:ext cx="1371600" cy="1554480"/>
          </a:xfrm>
          <a:prstGeom prst="flowChartDocumen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08278" y="3867684"/>
            <a:ext cx="2011680" cy="2011680"/>
          </a:xfrm>
          <a:prstGeom prst="ellipse">
            <a:avLst/>
          </a:prstGeom>
          <a:noFill/>
          <a:ln w="762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56918" y="1978428"/>
            <a:ext cx="914400" cy="914400"/>
          </a:xfrm>
          <a:prstGeom prst="ellipse">
            <a:avLst/>
          </a:prstGeom>
          <a:noFill/>
          <a:ln w="762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s://magnum-ms.org/images/miniFeatureTP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85" y="4224936"/>
            <a:ext cx="1142944" cy="114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>
            <a:stCxn id="12" idx="4"/>
            <a:endCxn id="8" idx="0"/>
          </p:cNvCxnSpPr>
          <p:nvPr/>
        </p:nvCxnSpPr>
        <p:spPr>
          <a:xfrm>
            <a:off x="3314118" y="2892828"/>
            <a:ext cx="0" cy="974856"/>
          </a:xfrm>
          <a:prstGeom prst="line">
            <a:avLst/>
          </a:prstGeom>
          <a:ln w="762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be 15"/>
          <p:cNvSpPr/>
          <p:nvPr/>
        </p:nvSpPr>
        <p:spPr>
          <a:xfrm>
            <a:off x="5853226" y="5262000"/>
            <a:ext cx="1097280" cy="1097280"/>
          </a:xfrm>
          <a:prstGeom prst="cub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7196526" y="4230898"/>
            <a:ext cx="1092819" cy="427353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474926" y="4059533"/>
            <a:ext cx="765718" cy="770082"/>
            <a:chOff x="8541833" y="4178101"/>
            <a:chExt cx="765718" cy="770082"/>
          </a:xfrm>
        </p:grpSpPr>
        <p:sp>
          <p:nvSpPr>
            <p:cNvPr id="20" name="Flowchart: Magnetic Disk 19"/>
            <p:cNvSpPr/>
            <p:nvPr/>
          </p:nvSpPr>
          <p:spPr>
            <a:xfrm>
              <a:off x="8541833" y="4658251"/>
              <a:ext cx="765717" cy="289932"/>
            </a:xfrm>
            <a:prstGeom prst="flowChartMagneticDisk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Magnetic Disk 18"/>
            <p:cNvSpPr/>
            <p:nvPr/>
          </p:nvSpPr>
          <p:spPr>
            <a:xfrm>
              <a:off x="8541834" y="4418176"/>
              <a:ext cx="765717" cy="289932"/>
            </a:xfrm>
            <a:prstGeom prst="flowChartMagneticDisk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Magnetic Disk 13"/>
            <p:cNvSpPr/>
            <p:nvPr/>
          </p:nvSpPr>
          <p:spPr>
            <a:xfrm>
              <a:off x="8541834" y="4178101"/>
              <a:ext cx="765717" cy="289932"/>
            </a:xfrm>
            <a:prstGeom prst="flowChartMagneticDisk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4009703" y="4658251"/>
            <a:ext cx="1788931" cy="22260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3"/>
          </p:cNvCxnSpPr>
          <p:nvPr/>
        </p:nvCxnSpPr>
        <p:spPr>
          <a:xfrm>
            <a:off x="4009704" y="4920891"/>
            <a:ext cx="1775310" cy="73720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Left-Right Arrow 26"/>
          <p:cNvSpPr/>
          <p:nvPr/>
        </p:nvSpPr>
        <p:spPr>
          <a:xfrm>
            <a:off x="7196526" y="5520722"/>
            <a:ext cx="1092819" cy="427353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8474926" y="5349357"/>
            <a:ext cx="765718" cy="770082"/>
            <a:chOff x="8541833" y="4178101"/>
            <a:chExt cx="765718" cy="770082"/>
          </a:xfrm>
        </p:grpSpPr>
        <p:sp>
          <p:nvSpPr>
            <p:cNvPr id="29" name="Flowchart: Magnetic Disk 28"/>
            <p:cNvSpPr/>
            <p:nvPr/>
          </p:nvSpPr>
          <p:spPr>
            <a:xfrm>
              <a:off x="8541833" y="4658251"/>
              <a:ext cx="765717" cy="289932"/>
            </a:xfrm>
            <a:prstGeom prst="flowChartMagneticDisk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Magnetic Disk 29"/>
            <p:cNvSpPr/>
            <p:nvPr/>
          </p:nvSpPr>
          <p:spPr>
            <a:xfrm>
              <a:off x="8541834" y="4418176"/>
              <a:ext cx="765717" cy="289932"/>
            </a:xfrm>
            <a:prstGeom prst="flowChartMagneticDisk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Magnetic Disk 30"/>
            <p:cNvSpPr/>
            <p:nvPr/>
          </p:nvSpPr>
          <p:spPr>
            <a:xfrm>
              <a:off x="8541834" y="4178101"/>
              <a:ext cx="765717" cy="289932"/>
            </a:xfrm>
            <a:prstGeom prst="flowChartMagneticDisk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243708" y="981530"/>
            <a:ext cx="3895493" cy="49277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Docker Image Repository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81131" y="3493643"/>
            <a:ext cx="3895493" cy="492773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Local Computer Resource</a:t>
            </a:r>
          </a:p>
        </p:txBody>
      </p:sp>
      <p:sp>
        <p:nvSpPr>
          <p:cNvPr id="2049" name="TextBox 2048"/>
          <p:cNvSpPr txBox="1"/>
          <p:nvPr/>
        </p:nvSpPr>
        <p:spPr>
          <a:xfrm>
            <a:off x="2308278" y="6359280"/>
            <a:ext cx="2011680" cy="3699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Docker Image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96026" y="6343100"/>
            <a:ext cx="2011680" cy="3699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Containers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50310" y="6339543"/>
            <a:ext cx="2011680" cy="3699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Data I/O</a:t>
            </a:r>
          </a:p>
        </p:txBody>
      </p:sp>
      <p:sp>
        <p:nvSpPr>
          <p:cNvPr id="2051" name="TextBox 2050"/>
          <p:cNvSpPr txBox="1"/>
          <p:nvPr/>
        </p:nvSpPr>
        <p:spPr>
          <a:xfrm>
            <a:off x="6086361" y="832543"/>
            <a:ext cx="5820937" cy="2583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Clr>
                <a:schemeClr val="accent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Images are Ready-to-Use builds of all software in the repository. </a:t>
            </a:r>
            <a:r>
              <a:rPr lang="en-US" u="sng" dirty="0">
                <a:solidFill>
                  <a:schemeClr val="accent1"/>
                </a:solidFill>
              </a:rPr>
              <a:t>No Installation Required!</a:t>
            </a:r>
          </a:p>
          <a:p>
            <a:pPr marL="342900" indent="-342900" algn="l">
              <a:buClr>
                <a:schemeClr val="accent4"/>
              </a:buClr>
              <a:buSzPct val="15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/>
              </a:solidFill>
            </a:endParaRPr>
          </a:p>
          <a:p>
            <a:pPr marL="342900" indent="-342900" algn="l">
              <a:buClr>
                <a:schemeClr val="accent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Images are run inside Containers, lightweight encapsulations of the software without a virtual machine.</a:t>
            </a:r>
          </a:p>
          <a:p>
            <a:pPr marL="342900" indent="-342900" algn="l">
              <a:buClr>
                <a:schemeClr val="accent4"/>
              </a:buClr>
              <a:buSzPct val="15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/>
              </a:solidFill>
            </a:endParaRPr>
          </a:p>
          <a:p>
            <a:pPr marL="342900" indent="-342900" algn="l">
              <a:buClr>
                <a:schemeClr val="accent4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Containers link to local data repositories input and output during analysis.</a:t>
            </a:r>
          </a:p>
        </p:txBody>
      </p:sp>
    </p:spTree>
    <p:extLst>
      <p:ext uri="{BB962C8B-B14F-4D97-AF65-F5344CB8AC3E}">
        <p14:creationId xmlns:p14="http://schemas.microsoft.com/office/powerpoint/2010/main" val="265171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76" y="137185"/>
            <a:ext cx="9719400" cy="665704"/>
          </a:xfrm>
        </p:spPr>
        <p:txBody>
          <a:bodyPr/>
          <a:lstStyle/>
          <a:p>
            <a:r>
              <a:rPr lang="en-US" dirty="0"/>
              <a:t>Getting TPP Started With Docker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EBFEC8-004B-44DB-92E5-21B3ED352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76" y="802889"/>
            <a:ext cx="6013586" cy="3589678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7D1D6221-0C71-4BA3-973F-1D7A0E423AEA}"/>
              </a:ext>
            </a:extLst>
          </p:cNvPr>
          <p:cNvSpPr txBox="1"/>
          <p:nvPr/>
        </p:nvSpPr>
        <p:spPr>
          <a:xfrm>
            <a:off x="1045932" y="4623958"/>
            <a:ext cx="11146068" cy="216212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1700" dirty="0"/>
              <a:t>% apt --yes install docker.io</a:t>
            </a:r>
          </a:p>
          <a:p>
            <a:endParaRPr lang="en-US" sz="1700" dirty="0"/>
          </a:p>
          <a:p>
            <a:r>
              <a:rPr lang="en-US" sz="1700" dirty="0"/>
              <a:t>% </a:t>
            </a:r>
            <a:r>
              <a:rPr lang="en-US" sz="1700" dirty="0" err="1"/>
              <a:t>docker</a:t>
            </a:r>
            <a:r>
              <a:rPr lang="en-US" sz="1700" dirty="0"/>
              <a:t> pull </a:t>
            </a:r>
            <a:r>
              <a:rPr lang="en-US" sz="1700" dirty="0" err="1"/>
              <a:t>spctools</a:t>
            </a:r>
            <a:r>
              <a:rPr lang="en-US" sz="1700" dirty="0"/>
              <a:t>/</a:t>
            </a:r>
            <a:r>
              <a:rPr lang="en-US" sz="1700" dirty="0" err="1"/>
              <a:t>tpp</a:t>
            </a:r>
            <a:endParaRPr lang="en-US" sz="1700" dirty="0"/>
          </a:p>
          <a:p>
            <a:endParaRPr lang="en-US" sz="1700" dirty="0"/>
          </a:p>
          <a:p>
            <a:r>
              <a:rPr lang="en-US" sz="1700" dirty="0"/>
              <a:t>% </a:t>
            </a:r>
            <a:r>
              <a:rPr lang="en-US" sz="1700" dirty="0" err="1"/>
              <a:t>docker</a:t>
            </a:r>
            <a:r>
              <a:rPr lang="en-US" sz="1700" dirty="0"/>
              <a:t> run -v /</a:t>
            </a:r>
            <a:r>
              <a:rPr lang="en-US" sz="1700" dirty="0" err="1"/>
              <a:t>tmp</a:t>
            </a:r>
            <a:r>
              <a:rPr lang="en-US" sz="1700" dirty="0"/>
              <a:t>/</a:t>
            </a:r>
            <a:r>
              <a:rPr lang="en-US" sz="1700" dirty="0" err="1"/>
              <a:t>tppdata</a:t>
            </a:r>
            <a:r>
              <a:rPr lang="en-US" sz="1700" dirty="0"/>
              <a:t>:/data </a:t>
            </a:r>
            <a:r>
              <a:rPr lang="en-US" sz="1700" dirty="0" err="1"/>
              <a:t>spctools</a:t>
            </a:r>
            <a:r>
              <a:rPr lang="en-US" sz="1700" dirty="0"/>
              <a:t>/</a:t>
            </a:r>
            <a:r>
              <a:rPr lang="en-US" sz="1700" dirty="0" err="1"/>
              <a:t>tpp</a:t>
            </a:r>
            <a:r>
              <a:rPr lang="en-US" sz="1700" dirty="0"/>
              <a:t> comet -p</a:t>
            </a:r>
          </a:p>
          <a:p>
            <a:endParaRPr lang="en-US" sz="1700" dirty="0"/>
          </a:p>
          <a:p>
            <a:r>
              <a:rPr lang="en-US" sz="1700" dirty="0"/>
              <a:t>% </a:t>
            </a:r>
            <a:r>
              <a:rPr lang="en-US" sz="1700" dirty="0" err="1"/>
              <a:t>docker</a:t>
            </a:r>
            <a:r>
              <a:rPr lang="en-US" sz="1700" dirty="0"/>
              <a:t> run -</a:t>
            </a:r>
            <a:r>
              <a:rPr lang="en-US" sz="1700" dirty="0" err="1"/>
              <a:t>dit</a:t>
            </a:r>
            <a:r>
              <a:rPr lang="en-US" sz="1700" dirty="0"/>
              <a:t> --user=root -p 10401:10401 -v /</a:t>
            </a:r>
            <a:r>
              <a:rPr lang="en-US" sz="1700" dirty="0" err="1"/>
              <a:t>tmp</a:t>
            </a:r>
            <a:r>
              <a:rPr lang="en-US" sz="1700" dirty="0"/>
              <a:t>/</a:t>
            </a:r>
            <a:r>
              <a:rPr lang="en-US" sz="1700" dirty="0" err="1"/>
              <a:t>tppdata</a:t>
            </a:r>
            <a:r>
              <a:rPr lang="en-US" sz="1700" dirty="0"/>
              <a:t>:/data </a:t>
            </a:r>
            <a:r>
              <a:rPr lang="en-US" sz="1700" dirty="0" err="1"/>
              <a:t>spctools</a:t>
            </a:r>
            <a:r>
              <a:rPr lang="en-US" sz="1700" dirty="0"/>
              <a:t>/</a:t>
            </a:r>
            <a:r>
              <a:rPr lang="en-US" sz="1700" dirty="0" err="1"/>
              <a:t>tpp</a:t>
            </a:r>
            <a:r>
              <a:rPr lang="en-US" sz="1700" dirty="0"/>
              <a:t> apache2ctl -DFOREGROUND</a:t>
            </a:r>
          </a:p>
          <a:p>
            <a:endParaRPr lang="en-US" sz="1700" dirty="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27E4A83-9904-4DB9-8B69-2EFCB0A47519}"/>
              </a:ext>
            </a:extLst>
          </p:cNvPr>
          <p:cNvSpPr txBox="1"/>
          <p:nvPr/>
        </p:nvSpPr>
        <p:spPr>
          <a:xfrm>
            <a:off x="3106573" y="1137518"/>
            <a:ext cx="8852993" cy="6232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none" lIns="68576" tIns="34289" rIns="68576" bIns="34289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3600" dirty="0"/>
              <a:t>Find tutorials at: http://tppms.org/tutorials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173" y="1937353"/>
            <a:ext cx="411216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010" y="100014"/>
            <a:ext cx="9719400" cy="673138"/>
          </a:xfrm>
        </p:spPr>
        <p:txBody>
          <a:bodyPr/>
          <a:lstStyle/>
          <a:p>
            <a:r>
              <a:rPr lang="en-US" dirty="0"/>
              <a:t>Running the TPP GUI From Docker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003" y="928339"/>
            <a:ext cx="2524241" cy="192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273" y="1736107"/>
            <a:ext cx="4192046" cy="1263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27" y="2247908"/>
            <a:ext cx="5766269" cy="4495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07298" y="1018479"/>
            <a:ext cx="3717073" cy="14050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>
              <a:buClr>
                <a:schemeClr val="accent4"/>
              </a:buClr>
              <a:buFont typeface="+mj-lt"/>
              <a:buAutoNum type="arabicParenR"/>
            </a:pPr>
            <a:r>
              <a:rPr lang="en-US" sz="2300" dirty="0">
                <a:solidFill>
                  <a:schemeClr val="accent1"/>
                </a:solidFill>
              </a:rPr>
              <a:t>Create a location for your parameters and MS data files.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7298" y="2538761"/>
            <a:ext cx="3717073" cy="20459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>
              <a:buClr>
                <a:schemeClr val="accent4"/>
              </a:buClr>
              <a:buFont typeface="+mj-lt"/>
              <a:buAutoNum type="arabicParenR" startAt="2"/>
            </a:pPr>
            <a:r>
              <a:rPr lang="en-US" sz="2300" dirty="0">
                <a:solidFill>
                  <a:schemeClr val="accent1"/>
                </a:solidFill>
              </a:rPr>
              <a:t>Activate the TPP Apache server from the Docker image.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07298" y="4010722"/>
            <a:ext cx="3717073" cy="1625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>
              <a:buClr>
                <a:schemeClr val="accent4"/>
              </a:buClr>
              <a:buFont typeface="+mj-lt"/>
              <a:buAutoNum type="arabicParenR" startAt="3"/>
            </a:pPr>
            <a:r>
              <a:rPr lang="en-US" sz="2300" dirty="0">
                <a:solidFill>
                  <a:schemeClr val="accent1"/>
                </a:solidFill>
              </a:rPr>
              <a:t>Open your Web Browser and direct it to the TPP GUI.</a:t>
            </a:r>
          </a:p>
        </p:txBody>
      </p:sp>
    </p:spTree>
    <p:extLst>
      <p:ext uri="{BB962C8B-B14F-4D97-AF65-F5344CB8AC3E}">
        <p14:creationId xmlns:p14="http://schemas.microsoft.com/office/powerpoint/2010/main" val="220606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50009" y="159487"/>
            <a:ext cx="9719400" cy="769782"/>
          </a:xfrm>
        </p:spPr>
        <p:txBody>
          <a:bodyPr/>
          <a:lstStyle/>
          <a:p>
            <a:r>
              <a:rPr lang="en-US" dirty="0"/>
              <a:t>Running Any TPP Tool From Docker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060" y="2469415"/>
            <a:ext cx="8302481" cy="4254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1161" y="1345580"/>
            <a:ext cx="7523356" cy="8920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% </a:t>
            </a:r>
            <a:r>
              <a:rPr lang="en-US" sz="2300" dirty="0" err="1">
                <a:solidFill>
                  <a:schemeClr val="accent1"/>
                </a:solidFill>
              </a:rPr>
              <a:t>docker</a:t>
            </a:r>
            <a:r>
              <a:rPr lang="en-US" sz="2300" dirty="0">
                <a:solidFill>
                  <a:schemeClr val="accent1"/>
                </a:solidFill>
              </a:rPr>
              <a:t> run [data path] [TPP image] [TPP command]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15161" y="1724722"/>
            <a:ext cx="0" cy="66907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67093" y="1706136"/>
            <a:ext cx="650487" cy="6876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969511" y="1715428"/>
            <a:ext cx="390294" cy="6783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623610" y="1724722"/>
            <a:ext cx="148683" cy="66907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04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7F07-421B-6BAA-75FF-ABB888126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940" y="2541068"/>
            <a:ext cx="97194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Analysis In the Cloud</a:t>
            </a:r>
          </a:p>
        </p:txBody>
      </p:sp>
    </p:spTree>
    <p:extLst>
      <p:ext uri="{BB962C8B-B14F-4D97-AF65-F5344CB8AC3E}">
        <p14:creationId xmlns:p14="http://schemas.microsoft.com/office/powerpoint/2010/main" val="808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542" y="59124"/>
            <a:ext cx="10600764" cy="1325563"/>
          </a:xfrm>
        </p:spPr>
        <p:txBody>
          <a:bodyPr/>
          <a:lstStyle/>
          <a:p>
            <a:r>
              <a:rPr lang="en-US" dirty="0"/>
              <a:t>Cloud Computing and Amazon Web Services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3F964-7009-4002-94E3-882D2EA64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897704"/>
            <a:ext cx="5023903" cy="2560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56CC8B-C1E2-467B-B141-5787CA3DA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3538675"/>
            <a:ext cx="3291840" cy="3167622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5439336" y="4404466"/>
            <a:ext cx="3200400" cy="2377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/>
              </a:buClr>
              <a:buSzPct val="150000"/>
            </a:pPr>
            <a:r>
              <a:rPr lang="en-US" altLang="en-US" sz="1900" b="1" dirty="0">
                <a:solidFill>
                  <a:schemeClr val="tx1"/>
                </a:solidFill>
              </a:rPr>
              <a:t>Collection of web computing services offered by Amazon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900" b="1" dirty="0">
                <a:solidFill>
                  <a:schemeClr val="tx1"/>
                </a:solidFill>
              </a:rPr>
              <a:t>“Elastic” IT infrastructure – allocate computers, storage, and other services as needed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506136" y="1278704"/>
            <a:ext cx="4267200" cy="2887942"/>
            <a:chOff x="6506136" y="1278704"/>
            <a:chExt cx="4267200" cy="288794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301" y="3709446"/>
              <a:ext cx="1249680" cy="457200"/>
            </a:xfrm>
            <a:prstGeom prst="rect">
              <a:avLst/>
            </a:prstGeom>
          </p:spPr>
        </p:pic>
        <p:sp>
          <p:nvSpPr>
            <p:cNvPr id="7" name="Cloud 6"/>
            <p:cNvSpPr/>
            <p:nvPr/>
          </p:nvSpPr>
          <p:spPr>
            <a:xfrm>
              <a:off x="6506136" y="1278704"/>
              <a:ext cx="4267200" cy="259080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268136" y="1727059"/>
              <a:ext cx="2948653" cy="1811616"/>
              <a:chOff x="7268136" y="1727059"/>
              <a:chExt cx="2948653" cy="1811616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7268136" y="1727059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Elastic Compute Cloud (EC2)</a:t>
                </a: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8278119" y="1727059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 err="1"/>
                  <a:t>SimpleDB</a:t>
                </a:r>
                <a:endParaRPr lang="en-US" sz="1100" kern="1200" dirty="0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9288102" y="1727059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Simple Storage Service (S3)</a:t>
                </a: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7268136" y="2354261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Simple Queue Service</a:t>
                </a: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278119" y="2354261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AWS Import/Export</a:t>
                </a: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9288101" y="2355709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Elastic </a:t>
                </a:r>
                <a:r>
                  <a:rPr lang="en-US" sz="1100" kern="1200" dirty="0" err="1"/>
                  <a:t>MapReduce</a:t>
                </a:r>
                <a:endParaRPr lang="en-US" sz="1100" kern="1200" dirty="0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7277241" y="2981463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Flexible Payments Services</a:t>
                </a: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8274994" y="2981463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Mechanical Turk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9284704" y="2981463"/>
                <a:ext cx="928687" cy="557212"/>
              </a:xfrm>
              <a:custGeom>
                <a:avLst/>
                <a:gdLst>
                  <a:gd name="connsiteX0" fmla="*/ 0 w 928687"/>
                  <a:gd name="connsiteY0" fmla="*/ 0 h 557212"/>
                  <a:gd name="connsiteX1" fmla="*/ 928687 w 928687"/>
                  <a:gd name="connsiteY1" fmla="*/ 0 h 557212"/>
                  <a:gd name="connsiteX2" fmla="*/ 928687 w 928687"/>
                  <a:gd name="connsiteY2" fmla="*/ 557212 h 557212"/>
                  <a:gd name="connsiteX3" fmla="*/ 0 w 928687"/>
                  <a:gd name="connsiteY3" fmla="*/ 557212 h 557212"/>
                  <a:gd name="connsiteX4" fmla="*/ 0 w 928687"/>
                  <a:gd name="connsiteY4" fmla="*/ 0 h 557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687" h="557212">
                    <a:moveTo>
                      <a:pt x="0" y="0"/>
                    </a:moveTo>
                    <a:lnTo>
                      <a:pt x="928687" y="0"/>
                    </a:lnTo>
                    <a:lnTo>
                      <a:pt x="928687" y="557212"/>
                    </a:lnTo>
                    <a:lnTo>
                      <a:pt x="0" y="557212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chemeClr val="bg1"/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100" kern="1200" dirty="0"/>
                  <a:t>And many more…</a:t>
                </a: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8639736" y="4404466"/>
            <a:ext cx="3474720" cy="201080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400" b="1" dirty="0"/>
              <a:t>Cost effective -- pay only for what you use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400" b="1" dirty="0"/>
              <a:t>Easy to use – simple API accessed over HTTP which supports almost every language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400" b="1" dirty="0"/>
              <a:t>Large number of tools available built for it</a:t>
            </a:r>
          </a:p>
        </p:txBody>
      </p:sp>
    </p:spTree>
    <p:extLst>
      <p:ext uri="{BB962C8B-B14F-4D97-AF65-F5344CB8AC3E}">
        <p14:creationId xmlns:p14="http://schemas.microsoft.com/office/powerpoint/2010/main" val="41274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47" y="86020"/>
            <a:ext cx="9719400" cy="841828"/>
          </a:xfrm>
        </p:spPr>
        <p:txBody>
          <a:bodyPr>
            <a:noAutofit/>
          </a:bodyPr>
          <a:lstStyle/>
          <a:p>
            <a:r>
              <a:rPr lang="en-US" sz="5400" dirty="0"/>
              <a:t>TPP Amazon Images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1250576" y="1945540"/>
            <a:ext cx="5400900" cy="45226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/>
              </a:buClr>
              <a:buSzPct val="150000"/>
            </a:pPr>
            <a:r>
              <a:rPr lang="en-US" altLang="en-US" sz="2400" b="1" dirty="0">
                <a:solidFill>
                  <a:schemeClr val="tx1"/>
                </a:solidFill>
              </a:rPr>
              <a:t>Based on official public releases of Ubuntu</a:t>
            </a:r>
          </a:p>
          <a:p>
            <a:pPr marL="0" indent="0">
              <a:buClr>
                <a:schemeClr val="accent4"/>
              </a:buClr>
              <a:buSzPct val="150000"/>
              <a:buNone/>
            </a:pPr>
            <a:endParaRPr lang="en-US" altLang="en-US" sz="1400" b="1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2400" b="1" dirty="0">
                <a:solidFill>
                  <a:schemeClr val="tx1"/>
                </a:solidFill>
              </a:rPr>
              <a:t>Contain additional open software (OMSSA, </a:t>
            </a:r>
            <a:r>
              <a:rPr lang="en-US" altLang="en-US" sz="2400" b="1" dirty="0" err="1">
                <a:solidFill>
                  <a:schemeClr val="tx1"/>
                </a:solidFill>
              </a:rPr>
              <a:t>Myrimatch</a:t>
            </a:r>
            <a:r>
              <a:rPr lang="en-US" altLang="en-US" sz="2400" b="1" dirty="0">
                <a:solidFill>
                  <a:schemeClr val="tx1"/>
                </a:solidFill>
              </a:rPr>
              <a:t>, etc.)</a:t>
            </a:r>
          </a:p>
          <a:p>
            <a:pPr marL="0" indent="0">
              <a:buClr>
                <a:schemeClr val="accent4"/>
              </a:buClr>
              <a:buSzPct val="150000"/>
              <a:buNone/>
            </a:pPr>
            <a:endParaRPr lang="en-US" altLang="en-US" sz="1400" b="1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2400" b="1" dirty="0">
                <a:solidFill>
                  <a:schemeClr val="tx1"/>
                </a:solidFill>
              </a:rPr>
              <a:t>Publicly available scripts for building, updating and publishing images</a:t>
            </a:r>
          </a:p>
          <a:p>
            <a:pPr marL="0" indent="0">
              <a:buClr>
                <a:schemeClr val="accent4"/>
              </a:buClr>
              <a:buSzPct val="150000"/>
              <a:buNone/>
            </a:pPr>
            <a:endParaRPr lang="en-US" altLang="en-US" sz="1400" b="1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2400" b="1" dirty="0">
                <a:solidFill>
                  <a:schemeClr val="tx1"/>
                </a:solidFill>
              </a:rPr>
              <a:t>Instructions on usage and details documented on wiki site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3529" y="1945540"/>
            <a:ext cx="5077836" cy="4389120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250576" y="1114543"/>
            <a:ext cx="89826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panose="020B0604030504040204" pitchFamily="34" charset="0"/>
              </a:rPr>
              <a:t>Publicly available Amazon Machine Instances (AMI) for the TPP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1476" y="6490633"/>
            <a:ext cx="58139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cs typeface="Arial" charset="0"/>
                <a:hlinkClick r:id="rId3"/>
              </a:rPr>
              <a:t>http://tools.proteomecenter.org/wiki/index.php?title=Amazon_EC2_AMI</a:t>
            </a:r>
            <a:endParaRPr lang="en-US" sz="12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3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517" y="106190"/>
            <a:ext cx="9719400" cy="1003193"/>
          </a:xfrm>
        </p:spPr>
        <p:txBody>
          <a:bodyPr>
            <a:normAutofit/>
          </a:bodyPr>
          <a:lstStyle/>
          <a:p>
            <a:r>
              <a:rPr lang="en-US" sz="5400" dirty="0"/>
              <a:t>Using TPP on the Cloud</a:t>
            </a: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1559859" y="2799230"/>
            <a:ext cx="4861112" cy="342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/>
              </a:buClr>
              <a:buSzPct val="150000"/>
            </a:pPr>
            <a:r>
              <a:rPr lang="en-US" altLang="en-US" sz="2000" b="1" dirty="0">
                <a:solidFill>
                  <a:schemeClr val="tx1"/>
                </a:solidFill>
              </a:rPr>
              <a:t>Simple web based launcher to </a:t>
            </a:r>
            <a:r>
              <a:rPr lang="en-US" altLang="en-US" sz="1800" b="1" dirty="0">
                <a:solidFill>
                  <a:schemeClr val="tx1"/>
                </a:solidFill>
              </a:rPr>
              <a:t>start petunia on a Amazon server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Starts up an pre-configured TPP instance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Doesn’t require any software installation and is inexpensive to run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Great tool for just trying out TPP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Can be used when memory and better CPU is needed for an analysis</a:t>
            </a:r>
            <a:endParaRPr lang="en-US" altLang="en-US" b="1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  <a:buSzPct val="150000"/>
            </a:pPr>
            <a:endParaRPr lang="en-US" alt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954371" y="2754406"/>
            <a:ext cx="484632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Advanced command line toolset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Launches parallel searches of files across multiple nodes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Currently supports </a:t>
            </a:r>
            <a:r>
              <a:rPr lang="en-US" altLang="en-US" sz="1800" b="1" dirty="0" err="1">
                <a:solidFill>
                  <a:schemeClr val="tx1"/>
                </a:solidFill>
              </a:rPr>
              <a:t>X!Tandem</a:t>
            </a:r>
            <a:r>
              <a:rPr lang="en-US" altLang="en-US" sz="1800" b="1" dirty="0">
                <a:solidFill>
                  <a:schemeClr val="tx1"/>
                </a:solidFill>
              </a:rPr>
              <a:t>, OMSSA, </a:t>
            </a:r>
            <a:r>
              <a:rPr lang="en-US" altLang="en-US" sz="1800" b="1" dirty="0" err="1">
                <a:solidFill>
                  <a:schemeClr val="tx1"/>
                </a:solidFill>
              </a:rPr>
              <a:t>MyriMatch</a:t>
            </a:r>
            <a:r>
              <a:rPr lang="en-US" altLang="en-US" sz="1800" b="1" dirty="0">
                <a:solidFill>
                  <a:schemeClr val="tx1"/>
                </a:solidFill>
              </a:rPr>
              <a:t>, </a:t>
            </a:r>
            <a:r>
              <a:rPr lang="en-US" altLang="en-US" sz="1800" b="1" dirty="0" err="1">
                <a:solidFill>
                  <a:schemeClr val="tx1"/>
                </a:solidFill>
              </a:rPr>
              <a:t>InsPect</a:t>
            </a:r>
            <a:endParaRPr lang="en-US" altLang="en-US" sz="1800" b="1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Manage all aspects of cloud computing including data transfer, scheduling, and instances</a:t>
            </a:r>
          </a:p>
          <a:p>
            <a:pPr>
              <a:buClr>
                <a:schemeClr val="accent4"/>
              </a:buClr>
              <a:buSzPct val="150000"/>
            </a:pPr>
            <a:r>
              <a:rPr lang="en-US" altLang="en-US" sz="1800" b="1" dirty="0">
                <a:solidFill>
                  <a:schemeClr val="tx1"/>
                </a:solidFill>
              </a:rPr>
              <a:t>Great for quickly and inexpensively processing large amounts of data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20" y="1382806"/>
            <a:ext cx="139636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554586" y="1386933"/>
            <a:ext cx="312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4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panose="020B0604030504040204" pitchFamily="34" charset="0"/>
              </a:rPr>
              <a:t>TPP Web Application (TWA)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7992034" y="1382806"/>
            <a:ext cx="38817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panose="020B0604030504040204" pitchFamily="34" charset="0"/>
              </a:rPr>
              <a:t>TPP Amazon Command Line Tools (</a:t>
            </a:r>
            <a:r>
              <a:rPr lang="en-US" altLang="en-US" sz="2400" dirty="0" err="1">
                <a:latin typeface="Tahoma" panose="020B0604030504040204" pitchFamily="34" charset="0"/>
              </a:rPr>
              <a:t>amztpp</a:t>
            </a:r>
            <a:r>
              <a:rPr lang="en-US" altLang="en-US" sz="2400" dirty="0">
                <a:latin typeface="Tahoma" panose="020B0604030504040204" pitchFamily="34" charset="0"/>
              </a:rPr>
              <a:t>)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665" y="1474246"/>
            <a:ext cx="118872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57817" y="6042220"/>
            <a:ext cx="7983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cs typeface="Arial" charset="0"/>
              </a:rPr>
              <a:t>Direct Cloud support in TPP’s User Interface, Petunia</a:t>
            </a:r>
          </a:p>
        </p:txBody>
      </p:sp>
      <p:pic>
        <p:nvPicPr>
          <p:cNvPr id="10" name="Picture 14" descr="http://www.mpcp.com/templates/groups/2907/4030/NowAvailab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6" y="581585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7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81;p16">
            <a:extLst>
              <a:ext uri="{FF2B5EF4-FFF2-40B4-BE49-F238E27FC236}">
                <a16:creationId xmlns:a16="http://schemas.microsoft.com/office/drawing/2014/main" id="{45BF5784-0DF4-4F26-82D8-4D5280088E11}"/>
              </a:ext>
            </a:extLst>
          </p:cNvPr>
          <p:cNvSpPr txBox="1">
            <a:spLocks noGrp="1"/>
          </p:cNvSpPr>
          <p:nvPr/>
        </p:nvSpPr>
        <p:spPr>
          <a:xfrm>
            <a:off x="852692" y="1029923"/>
            <a:ext cx="10960766" cy="518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Introductions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>
                <a:solidFill>
                  <a:schemeClr val="tx1"/>
                </a:solidFill>
              </a:rPr>
              <a:t>D</a:t>
            </a:r>
            <a:r>
              <a:rPr lang="en-US" sz="2800" dirty="0" smtClean="0">
                <a:solidFill>
                  <a:schemeClr val="tx1"/>
                </a:solidFill>
              </a:rPr>
              <a:t>eploying TPP </a:t>
            </a:r>
            <a:r>
              <a:rPr lang="en-US" sz="2800" dirty="0">
                <a:solidFill>
                  <a:schemeClr val="tx1"/>
                </a:solidFill>
              </a:rPr>
              <a:t>for the whole lab on your local computing cluster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Deploying </a:t>
            </a:r>
            <a:r>
              <a:rPr lang="en-US" sz="2800" dirty="0">
                <a:solidFill>
                  <a:schemeClr val="tx1"/>
                </a:solidFill>
              </a:rPr>
              <a:t>TPP using Docker or AWS/Azure cloud computing services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PTMProphet </a:t>
            </a:r>
            <a:r>
              <a:rPr lang="en-US" sz="2800" dirty="0">
                <a:solidFill>
                  <a:schemeClr val="tx1"/>
                </a:solidFill>
              </a:rPr>
              <a:t>analysis of Magnum open-mass search results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Using </a:t>
            </a:r>
            <a:r>
              <a:rPr lang="en-US" sz="2800" dirty="0">
                <a:solidFill>
                  <a:schemeClr val="tx1"/>
                </a:solidFill>
              </a:rPr>
              <a:t>entrapment database searching for proteomics MS </a:t>
            </a:r>
            <a:r>
              <a:rPr lang="en-US" sz="2800" dirty="0" smtClean="0">
                <a:solidFill>
                  <a:schemeClr val="tx1"/>
                </a:solidFill>
              </a:rPr>
              <a:t>analysis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794" y="99466"/>
            <a:ext cx="10868982" cy="747699"/>
          </a:xfrm>
        </p:spPr>
        <p:txBody>
          <a:bodyPr>
            <a:noAutofit/>
          </a:bodyPr>
          <a:lstStyle/>
          <a:p>
            <a:r>
              <a:rPr lang="en-US" sz="4800" dirty="0"/>
              <a:t>TPP Web Launcher for Amazon (TWA)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24535" y="1311090"/>
            <a:ext cx="4941794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r>
              <a:rPr lang="en-US" altLang="en-US" b="1" dirty="0">
                <a:solidFill>
                  <a:schemeClr val="tx1"/>
                </a:solidFill>
              </a:rPr>
              <a:t>Navigate to </a:t>
            </a:r>
            <a:r>
              <a:rPr lang="en-US" altLang="en-US" sz="1600" b="1" dirty="0">
                <a:solidFill>
                  <a:schemeClr val="tx1"/>
                </a:solidFill>
                <a:hlinkClick r:id="rId2"/>
              </a:rPr>
              <a:t>http://tools.proteomecenter.org/twa</a:t>
            </a:r>
            <a:endParaRPr lang="en-US" altLang="en-US" sz="16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endParaRPr lang="en-US" altLang="en-US" sz="10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r>
              <a:rPr lang="en-US" altLang="en-US" b="1" dirty="0">
                <a:solidFill>
                  <a:schemeClr val="tx1"/>
                </a:solidFill>
              </a:rPr>
              <a:t>Enter your Amazon Key ID and Secret</a:t>
            </a: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endParaRPr lang="en-US" altLang="en-US" sz="10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r>
              <a:rPr lang="en-US" altLang="en-US" b="1" dirty="0">
                <a:solidFill>
                  <a:schemeClr val="tx1"/>
                </a:solidFill>
              </a:rPr>
              <a:t>Click “Start Instance”</a:t>
            </a: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endParaRPr lang="en-US" altLang="en-US" sz="10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r>
              <a:rPr lang="en-US" altLang="en-US" b="1" dirty="0">
                <a:solidFill>
                  <a:schemeClr val="tx1"/>
                </a:solidFill>
              </a:rPr>
              <a:t>Welcome to Petunia</a:t>
            </a: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endParaRPr lang="en-US" altLang="en-US" sz="1000" b="1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accent4"/>
              </a:buClr>
              <a:buFont typeface="Gill Sans MT" panose="020B0502020104020203" pitchFamily="34" charset="0"/>
              <a:buAutoNum type="arabicPeriod"/>
            </a:pPr>
            <a:r>
              <a:rPr lang="en-US" altLang="en-US" b="1" dirty="0">
                <a:solidFill>
                  <a:schemeClr val="tx1"/>
                </a:solidFill>
              </a:rPr>
              <a:t>When you are done just click “Stop Instance”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37" y="1165407"/>
            <a:ext cx="5577840" cy="293452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30" y="1741572"/>
            <a:ext cx="4301661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51" y="6116651"/>
            <a:ext cx="7566025" cy="64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6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878" y="144618"/>
            <a:ext cx="9719400" cy="777216"/>
          </a:xfrm>
        </p:spPr>
        <p:txBody>
          <a:bodyPr>
            <a:noAutofit/>
          </a:bodyPr>
          <a:lstStyle/>
          <a:p>
            <a:r>
              <a:rPr lang="en-US" sz="4800" dirty="0"/>
              <a:t>Using the </a:t>
            </a:r>
            <a:r>
              <a:rPr lang="en-US" sz="4800" dirty="0" err="1"/>
              <a:t>amztpp</a:t>
            </a:r>
            <a:r>
              <a:rPr lang="en-US" sz="4800" dirty="0"/>
              <a:t> Tool</a:t>
            </a:r>
          </a:p>
        </p:txBody>
      </p:sp>
      <p:sp>
        <p:nvSpPr>
          <p:cNvPr id="3" name="Content Placeholder 5"/>
          <p:cNvSpPr>
            <a:spLocks noGrp="1"/>
          </p:cNvSpPr>
          <p:nvPr/>
        </p:nvSpPr>
        <p:spPr bwMode="auto">
          <a:xfrm>
            <a:off x="1234068" y="1166019"/>
            <a:ext cx="10645698" cy="545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9900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»"/>
              <a:defRPr sz="200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800" dirty="0"/>
              <a:t>Requires a separate installation – not included in the standard TPP installation (See wiki for instructions and post on </a:t>
            </a:r>
            <a:r>
              <a:rPr lang="en-US" altLang="en-US" sz="1800" dirty="0" err="1"/>
              <a:t>spc</a:t>
            </a:r>
            <a:r>
              <a:rPr lang="en-US" altLang="en-US" sz="1800" dirty="0"/>
              <a:t>-discuss mailing list)</a:t>
            </a:r>
          </a:p>
          <a:p>
            <a:r>
              <a:rPr lang="en-US" altLang="en-US" sz="1800" dirty="0"/>
              <a:t>Has a simple command line interface</a:t>
            </a:r>
          </a:p>
          <a:p>
            <a:pPr lvl="1">
              <a:buFontTx/>
              <a:buNone/>
            </a:pPr>
            <a:r>
              <a:rPr lang="en-US" altLang="en-US" sz="1600" dirty="0" err="1"/>
              <a:t>amztpp</a:t>
            </a:r>
            <a:r>
              <a:rPr lang="en-US" altLang="en-US" sz="1600" dirty="0"/>
              <a:t> &lt;options&gt; &lt;command&gt; &lt;file(s)&gt;</a:t>
            </a:r>
          </a:p>
          <a:p>
            <a:pPr lvl="1">
              <a:buFontTx/>
              <a:buNone/>
            </a:pPr>
            <a:r>
              <a:rPr lang="en-US" altLang="en-US" sz="1600" dirty="0"/>
              <a:t>Examples:</a:t>
            </a:r>
          </a:p>
          <a:p>
            <a:pPr lvl="1">
              <a:buFontTx/>
              <a:buNone/>
            </a:pPr>
            <a:r>
              <a:rPr lang="en-US" altLang="en-US" sz="1600" dirty="0" err="1"/>
              <a:t>amztpp</a:t>
            </a:r>
            <a:r>
              <a:rPr lang="en-US" altLang="en-US" sz="1600" dirty="0"/>
              <a:t> </a:t>
            </a:r>
            <a:r>
              <a:rPr lang="en-US" altLang="en-US" sz="1600" dirty="0" err="1"/>
              <a:t>xtandem</a:t>
            </a:r>
            <a:r>
              <a:rPr lang="en-US" altLang="en-US" sz="1600" dirty="0"/>
              <a:t> *.</a:t>
            </a:r>
            <a:r>
              <a:rPr lang="en-US" altLang="en-US" sz="1600" dirty="0" err="1"/>
              <a:t>mzML</a:t>
            </a:r>
            <a:r>
              <a:rPr lang="en-US" altLang="en-US" sz="1600" dirty="0"/>
              <a:t>  =&gt; submit </a:t>
            </a:r>
            <a:r>
              <a:rPr lang="en-US" altLang="en-US" sz="1600" dirty="0" err="1"/>
              <a:t>xtandem</a:t>
            </a:r>
            <a:r>
              <a:rPr lang="en-US" altLang="en-US" sz="1600" dirty="0"/>
              <a:t> searches</a:t>
            </a:r>
          </a:p>
          <a:p>
            <a:pPr lvl="1">
              <a:buFontTx/>
              <a:buNone/>
            </a:pPr>
            <a:r>
              <a:rPr lang="en-US" altLang="en-US" sz="1600" dirty="0" err="1"/>
              <a:t>amztpp</a:t>
            </a:r>
            <a:r>
              <a:rPr lang="en-US" altLang="en-US" sz="1600" dirty="0"/>
              <a:t> –n 5 launch           =&gt; start 5 more instances</a:t>
            </a:r>
          </a:p>
          <a:p>
            <a:pPr lvl="1">
              <a:buFontTx/>
              <a:buNone/>
            </a:pPr>
            <a:r>
              <a:rPr lang="en-US" altLang="en-US" sz="1600" dirty="0" err="1"/>
              <a:t>amztpp</a:t>
            </a:r>
            <a:r>
              <a:rPr lang="en-US" altLang="en-US" sz="1600" dirty="0"/>
              <a:t> status                    =&gt; report current status</a:t>
            </a:r>
          </a:p>
          <a:p>
            <a:pPr lvl="1">
              <a:buFontTx/>
              <a:buNone/>
            </a:pPr>
            <a:r>
              <a:rPr lang="en-US" altLang="en-US" sz="1600" dirty="0" err="1"/>
              <a:t>amztpp</a:t>
            </a:r>
            <a:r>
              <a:rPr lang="en-US" altLang="en-US" sz="1600" dirty="0"/>
              <a:t> –man                    =&gt; display manual</a:t>
            </a:r>
          </a:p>
          <a:p>
            <a:r>
              <a:rPr lang="en-US" altLang="en-US" sz="1800" dirty="0"/>
              <a:t>Supports </a:t>
            </a:r>
            <a:r>
              <a:rPr lang="en-US" altLang="en-US" sz="1800" dirty="0" err="1"/>
              <a:t>X!Tandem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omssa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Myrimatch</a:t>
            </a:r>
            <a:r>
              <a:rPr lang="en-US" altLang="en-US" sz="1800" dirty="0"/>
              <a:t>, and Inspect search engines</a:t>
            </a:r>
          </a:p>
          <a:p>
            <a:r>
              <a:rPr lang="en-US" altLang="en-US" sz="1800" dirty="0"/>
              <a:t>Can run multiple different search engines in parallel on multiple instances</a:t>
            </a:r>
          </a:p>
          <a:p>
            <a:r>
              <a:rPr lang="en-US" altLang="en-US" sz="1800" dirty="0"/>
              <a:t>Data automatically copied to the cloud and results downloaded when available</a:t>
            </a:r>
          </a:p>
          <a:p>
            <a:r>
              <a:rPr lang="en-US" altLang="en-US" sz="1800" dirty="0"/>
              <a:t>Automatically launches instances based on amount of data being searched</a:t>
            </a:r>
          </a:p>
          <a:p>
            <a:endParaRPr lang="en-US" altLang="en-US" sz="1800" dirty="0"/>
          </a:p>
          <a:p>
            <a:r>
              <a:rPr lang="en-US" altLang="en-US" sz="1800" b="1" dirty="0"/>
              <a:t>NEW!</a:t>
            </a:r>
            <a:r>
              <a:rPr lang="en-US" altLang="en-US" sz="1800" dirty="0"/>
              <a:t>  Execute and monitor </a:t>
            </a:r>
            <a:r>
              <a:rPr lang="en-US" altLang="en-US" sz="1800" dirty="0" err="1"/>
              <a:t>X!Tandem</a:t>
            </a:r>
            <a:r>
              <a:rPr lang="en-US" altLang="en-US" sz="1800" dirty="0"/>
              <a:t> searches via Petunia, as well as basic cloud account administration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858" y="166702"/>
            <a:ext cx="9719400" cy="882169"/>
          </a:xfrm>
        </p:spPr>
        <p:txBody>
          <a:bodyPr>
            <a:noAutofit/>
          </a:bodyPr>
          <a:lstStyle/>
          <a:p>
            <a:r>
              <a:rPr lang="en-US" sz="6000" dirty="0"/>
              <a:t>Costs of Cloud Computing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1290918" y="1185582"/>
            <a:ext cx="5681382" cy="551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>
              <a:spcBef>
                <a:spcPts val="0"/>
              </a:spcBef>
              <a:buFontTx/>
              <a:buNone/>
              <a:defRPr/>
            </a:pPr>
            <a:r>
              <a:rPr lang="en-US" sz="2000" b="1" i="1" dirty="0" err="1">
                <a:solidFill>
                  <a:schemeClr val="tx1"/>
                </a:solidFill>
              </a:rPr>
              <a:t>Canis</a:t>
            </a:r>
            <a:r>
              <a:rPr lang="en-US" sz="2000" b="1" i="1" dirty="0">
                <a:solidFill>
                  <a:schemeClr val="tx1"/>
                </a:solidFill>
              </a:rPr>
              <a:t> lupus </a:t>
            </a:r>
            <a:r>
              <a:rPr lang="en-US" sz="2000" b="1" i="1" dirty="0" err="1">
                <a:solidFill>
                  <a:schemeClr val="tx1"/>
                </a:solidFill>
              </a:rPr>
              <a:t>familiaris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Data Set</a:t>
            </a:r>
          </a:p>
          <a:p>
            <a:pPr marL="91440">
              <a:spcBef>
                <a:spcPts val="0"/>
              </a:spcBef>
              <a:buFontTx/>
              <a:buNone/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chemeClr val="accent4"/>
              </a:buClr>
              <a:buSzPct val="150000"/>
              <a:defRPr/>
            </a:pPr>
            <a:r>
              <a:rPr lang="en-US" sz="2000" b="1" dirty="0">
                <a:solidFill>
                  <a:schemeClr val="tx1"/>
                </a:solidFill>
              </a:rPr>
              <a:t>Total 982 raw files organized in 35 folders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SzPct val="100000"/>
              <a:defRPr/>
            </a:pPr>
            <a:r>
              <a:rPr lang="en-US" sz="2000" b="1" dirty="0">
                <a:solidFill>
                  <a:schemeClr val="tx1"/>
                </a:solidFill>
              </a:rPr>
              <a:t> 598 raw files from LTQ </a:t>
            </a:r>
            <a:r>
              <a:rPr lang="en-US" sz="2000" b="1" dirty="0" err="1">
                <a:solidFill>
                  <a:schemeClr val="tx1"/>
                </a:solidFill>
              </a:rPr>
              <a:t>Orbitrap</a:t>
            </a:r>
            <a:endParaRPr lang="en-US" sz="2000" b="1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Clr>
                <a:schemeClr val="accent4"/>
              </a:buClr>
              <a:buSzPct val="100000"/>
              <a:defRPr/>
            </a:pPr>
            <a:r>
              <a:rPr lang="en-US" sz="2000" b="1" dirty="0">
                <a:solidFill>
                  <a:schemeClr val="tx1"/>
                </a:solidFill>
              </a:rPr>
              <a:t> 288 raw files from LTQ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SzPct val="100000"/>
              <a:defRPr/>
            </a:pPr>
            <a:r>
              <a:rPr lang="en-US" sz="2000" b="1" dirty="0">
                <a:solidFill>
                  <a:schemeClr val="tx1"/>
                </a:solidFill>
              </a:rPr>
              <a:t> 96 raw files from LCQ </a:t>
            </a:r>
            <a:r>
              <a:rPr lang="en-US" sz="2000" b="1" dirty="0" err="1">
                <a:solidFill>
                  <a:schemeClr val="tx1"/>
                </a:solidFill>
              </a:rPr>
              <a:t>Deca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buClr>
                <a:schemeClr val="accent4"/>
              </a:buClr>
              <a:buSzPct val="150000"/>
              <a:defRPr/>
            </a:pPr>
            <a:r>
              <a:rPr lang="en-US" sz="2000" b="1" dirty="0">
                <a:solidFill>
                  <a:schemeClr val="tx1"/>
                </a:solidFill>
              </a:rPr>
              <a:t> Searched using </a:t>
            </a:r>
            <a:r>
              <a:rPr lang="en-US" sz="2000" b="1" dirty="0" err="1">
                <a:solidFill>
                  <a:schemeClr val="tx1"/>
                </a:solidFill>
              </a:rPr>
              <a:t>X!Tandem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InsPecT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MyriMatch</a:t>
            </a:r>
            <a:r>
              <a:rPr lang="en-US" sz="2000" b="1" dirty="0">
                <a:solidFill>
                  <a:schemeClr val="tx1"/>
                </a:solidFill>
              </a:rPr>
              <a:t> and OMSSA</a:t>
            </a:r>
          </a:p>
          <a:p>
            <a:pPr lvl="1">
              <a:buClr>
                <a:schemeClr val="accent4"/>
              </a:buClr>
              <a:buSzPct val="100000"/>
              <a:defRPr/>
            </a:pPr>
            <a:r>
              <a:rPr lang="en-US" sz="1800" b="1" dirty="0">
                <a:solidFill>
                  <a:schemeClr val="tx1"/>
                </a:solidFill>
              </a:rPr>
              <a:t>Total of 3,928 searches</a:t>
            </a:r>
          </a:p>
          <a:p>
            <a:pPr lvl="1">
              <a:buClr>
                <a:schemeClr val="accent4"/>
              </a:buClr>
              <a:buSzPct val="100000"/>
              <a:defRPr/>
            </a:pPr>
            <a:r>
              <a:rPr lang="en-US" sz="1800" b="1" dirty="0">
                <a:solidFill>
                  <a:schemeClr val="tx1"/>
                </a:solidFill>
              </a:rPr>
              <a:t>Total of 10,759,379 spectrum</a:t>
            </a:r>
          </a:p>
          <a:p>
            <a:pPr>
              <a:buClr>
                <a:schemeClr val="accent4"/>
              </a:buClr>
              <a:buSzPct val="150000"/>
              <a:defRPr/>
            </a:pP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Spot price (--ec2-spot) of $ 0.22  (market $.2160)</a:t>
            </a:r>
          </a:p>
          <a:p>
            <a:pPr>
              <a:buClr>
                <a:schemeClr val="accent4"/>
              </a:buClr>
              <a:buSzPct val="150000"/>
              <a:defRPr/>
            </a:pPr>
            <a:r>
              <a:rPr lang="en-US" sz="2000" b="1" dirty="0">
                <a:solidFill>
                  <a:schemeClr val="tx1"/>
                </a:solidFill>
              </a:rPr>
              <a:t> Max # of EC2 instances (-m) = 200</a:t>
            </a:r>
          </a:p>
          <a:p>
            <a:pPr>
              <a:buClr>
                <a:schemeClr val="accent4"/>
              </a:buClr>
              <a:buSzPct val="150000"/>
              <a:defRPr/>
            </a:pPr>
            <a:r>
              <a:rPr lang="en-US" sz="2000" b="1" dirty="0">
                <a:solidFill>
                  <a:schemeClr val="tx1"/>
                </a:solidFill>
              </a:rPr>
              <a:t> Max # of parallel upload/download processes (-P)  = 10</a:t>
            </a:r>
          </a:p>
          <a:p>
            <a:pPr lvl="1">
              <a:spcBef>
                <a:spcPts val="0"/>
              </a:spcBef>
              <a:defRPr/>
            </a:pPr>
            <a:endParaRPr lang="en-US" sz="2000" b="1" dirty="0">
              <a:solidFill>
                <a:schemeClr val="tx1"/>
              </a:solidFill>
              <a:latin typeface="Humanst521 BT"/>
            </a:endParaRPr>
          </a:p>
          <a:p>
            <a:pPr>
              <a:defRPr/>
            </a:pP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/>
        </p:nvGraphicFramePr>
        <p:xfrm>
          <a:off x="7230036" y="1185582"/>
          <a:ext cx="4610098" cy="5437092"/>
        </p:xfrm>
        <a:graphic>
          <a:graphicData uri="http://schemas.openxmlformats.org/drawingml/2006/table">
            <a:tbl>
              <a:tblPr/>
              <a:tblGrid>
                <a:gridCol w="38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7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650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EC2</a:t>
                      </a:r>
                    </a:p>
                  </a:txBody>
                  <a:tcPr marL="0" marR="0" marT="0" marB="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Operation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Spot Price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Hours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Cost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m1.xlarge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$ 0.216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20.52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m1.xlarge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$ 0.22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72.16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Subtotal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92.68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Operation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Price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Usage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Cost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PublicIP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$ 0.12/GB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0.0062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PublicIP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-Out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$ 0.12/GB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0.0105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InterZone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$ 0.12/GB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0.0211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InterZone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-Out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$ 0.12/GB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0.0005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Subtotal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165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EC2 Total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92.68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65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S3</a:t>
                      </a:r>
                    </a:p>
                  </a:txBody>
                  <a:tcPr marL="0" marR="0" marT="0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Operation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Price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Usage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Cost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PUT, COPY, POST, LIST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$0.01/1,000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11,909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GET, all other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$0.01/10,000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17,433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Data Transfer 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118.08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Data Transfer Out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$ 0.12/GB  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165.56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19.87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S3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20.00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165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SQS</a:t>
                      </a:r>
                    </a:p>
                  </a:txBody>
                  <a:tcPr marL="0" marR="0" marT="0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Operation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latin typeface="+mn-lt"/>
                        </a:rPr>
                        <a:t>Price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Usage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latin typeface="+mn-lt"/>
                        </a:rPr>
                        <a:t>Cost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Requests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$0.01/10,000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58,392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Data Transfer In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Data Transfer Out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 $ 0.12/GB   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1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SQS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$       0.06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0193" y="2654632"/>
            <a:ext cx="5533465" cy="20390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/>
              <a:t> Total AWS cost of $112.74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3200" dirty="0"/>
              <a:t> 82% was EC instances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3200" dirty="0"/>
              <a:t> Time to completion 5.95 </a:t>
            </a:r>
            <a:r>
              <a:rPr lang="en-US" sz="3200" dirty="0" err="1"/>
              <a:t>hrs</a:t>
            </a:r>
            <a:endParaRPr lang="en-US" sz="3200" dirty="0"/>
          </a:p>
          <a:p>
            <a:pPr>
              <a:defRPr/>
            </a:pPr>
            <a:r>
              <a:rPr lang="en-US" sz="2000" dirty="0"/>
              <a:t>       (+ download…)</a:t>
            </a:r>
            <a:endParaRPr lang="en-US" sz="3200" dirty="0"/>
          </a:p>
          <a:p>
            <a:pPr>
              <a:buFont typeface="Arial" pitchFamily="34" charset="0"/>
              <a:buChar char="•"/>
              <a:defRPr/>
            </a:pP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5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924" y="146531"/>
            <a:ext cx="10721064" cy="828381"/>
          </a:xfrm>
        </p:spPr>
        <p:txBody>
          <a:bodyPr>
            <a:normAutofit/>
          </a:bodyPr>
          <a:lstStyle/>
          <a:p>
            <a:r>
              <a:rPr lang="en-US" sz="4400" dirty="0"/>
              <a:t>Amazon Web Services Cost Management</a:t>
            </a:r>
          </a:p>
        </p:txBody>
      </p:sp>
      <p:pic>
        <p:nvPicPr>
          <p:cNvPr id="3" name="Char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39" y="1268506"/>
            <a:ext cx="899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51504-42B4-53FA-794E-5590E693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642" y="2541068"/>
            <a:ext cx="97194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Other Clouds?</a:t>
            </a:r>
          </a:p>
        </p:txBody>
      </p:sp>
    </p:spTree>
    <p:extLst>
      <p:ext uri="{BB962C8B-B14F-4D97-AF65-F5344CB8AC3E}">
        <p14:creationId xmlns:p14="http://schemas.microsoft.com/office/powerpoint/2010/main" val="40260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010" y="85145"/>
            <a:ext cx="9719400" cy="665704"/>
          </a:xfrm>
        </p:spPr>
        <p:txBody>
          <a:bodyPr/>
          <a:lstStyle/>
          <a:p>
            <a:r>
              <a:rPr lang="en-US" dirty="0"/>
              <a:t>Microsoft Azure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23863-1FB1-4FEB-A602-3C47072A3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10" y="750849"/>
            <a:ext cx="612480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13" y="3104693"/>
            <a:ext cx="5669280" cy="358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26712" y="929268"/>
            <a:ext cx="4579434" cy="2051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Offers VM-based cloud solutions.</a:t>
            </a:r>
          </a:p>
          <a:p>
            <a:pPr algn="l">
              <a:buClr>
                <a:schemeClr val="accent3"/>
              </a:buClr>
            </a:pPr>
            <a:endParaRPr lang="en-US" sz="2300" dirty="0">
              <a:solidFill>
                <a:schemeClr val="accent1"/>
              </a:solidFill>
            </a:endParaRPr>
          </a:p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Pricing and scalability differs from AWS, but may offer more ideal solutions for your research.</a:t>
            </a: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–"/>
            </a:pPr>
            <a:endParaRPr lang="en-US" sz="23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0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41" y="822803"/>
            <a:ext cx="8339455" cy="51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141" y="124483"/>
            <a:ext cx="9719400" cy="698320"/>
          </a:xfrm>
        </p:spPr>
        <p:txBody>
          <a:bodyPr/>
          <a:lstStyle/>
          <a:p>
            <a:r>
              <a:rPr lang="en-US" dirty="0"/>
              <a:t>TPP on Microsoft Azure Cloud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2B783FD-92EE-4F2B-8E15-040AE92DEB5A}"/>
              </a:ext>
            </a:extLst>
          </p:cNvPr>
          <p:cNvSpPr txBox="1"/>
          <p:nvPr/>
        </p:nvSpPr>
        <p:spPr>
          <a:xfrm>
            <a:off x="5132954" y="1960451"/>
            <a:ext cx="6965678" cy="523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lIns="91434" tIns="45718" rIns="91434" bIns="45718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2800" dirty="0"/>
              <a:t>Find tutorials at: http://tppms.org/tutorials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294" y="2963552"/>
            <a:ext cx="7244338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31FD2-5688-1F66-202B-0A54E9EF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28" y="149560"/>
            <a:ext cx="9719400" cy="850251"/>
          </a:xfrm>
        </p:spPr>
        <p:txBody>
          <a:bodyPr>
            <a:normAutofit/>
          </a:bodyPr>
          <a:lstStyle/>
          <a:p>
            <a:r>
              <a:rPr lang="en-US" sz="4800" dirty="0"/>
              <a:t>Questions and Discussion 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6F36B-0C88-DD68-6CAA-B0D2A5651390}"/>
              </a:ext>
            </a:extLst>
          </p:cNvPr>
          <p:cNvSpPr txBox="1"/>
          <p:nvPr/>
        </p:nvSpPr>
        <p:spPr>
          <a:xfrm>
            <a:off x="1492180" y="1733340"/>
            <a:ext cx="9576079" cy="44715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How many people use Bioconductor/Docker in their workflows?</a:t>
            </a: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How many people are currently using the cloud to perform data analysis?</a:t>
            </a: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What cloud platforms do people use?</a:t>
            </a: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What are the main concerns with moving data analysis to the cloud?</a:t>
            </a:r>
          </a:p>
        </p:txBody>
      </p:sp>
    </p:spTree>
    <p:extLst>
      <p:ext uri="{BB962C8B-B14F-4D97-AF65-F5344CB8AC3E}">
        <p14:creationId xmlns:p14="http://schemas.microsoft.com/office/powerpoint/2010/main" val="314722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81;p16">
            <a:extLst>
              <a:ext uri="{FF2B5EF4-FFF2-40B4-BE49-F238E27FC236}">
                <a16:creationId xmlns:a16="http://schemas.microsoft.com/office/drawing/2014/main" id="{45BF5784-0DF4-4F26-82D8-4D5280088E11}"/>
              </a:ext>
            </a:extLst>
          </p:cNvPr>
          <p:cNvSpPr txBox="1">
            <a:spLocks noGrp="1"/>
          </p:cNvSpPr>
          <p:nvPr/>
        </p:nvSpPr>
        <p:spPr>
          <a:xfrm>
            <a:off x="852692" y="1029923"/>
            <a:ext cx="10960766" cy="518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Introductions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>
                <a:solidFill>
                  <a:schemeClr val="tx1"/>
                </a:solidFill>
              </a:rPr>
              <a:t>D</a:t>
            </a:r>
            <a:r>
              <a:rPr lang="en-US" sz="2800" dirty="0" smtClean="0">
                <a:solidFill>
                  <a:schemeClr val="tx1"/>
                </a:solidFill>
              </a:rPr>
              <a:t>eploying TPP </a:t>
            </a:r>
            <a:r>
              <a:rPr lang="en-US" sz="2800" dirty="0">
                <a:solidFill>
                  <a:schemeClr val="tx1"/>
                </a:solidFill>
              </a:rPr>
              <a:t>for the whole lab on your local computing cluster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Deploying </a:t>
            </a:r>
            <a:r>
              <a:rPr lang="en-US" sz="2800" dirty="0">
                <a:solidFill>
                  <a:schemeClr val="tx1"/>
                </a:solidFill>
              </a:rPr>
              <a:t>TPP using Docker or AWS/Azure cloud computing services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PTMProphet </a:t>
            </a:r>
            <a:r>
              <a:rPr lang="en-US" sz="2800" dirty="0">
                <a:solidFill>
                  <a:srgbClr val="FF0000"/>
                </a:solidFill>
              </a:rPr>
              <a:t>analysis of Magnum open-mass search results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Using </a:t>
            </a:r>
            <a:r>
              <a:rPr lang="en-US" sz="2800" dirty="0">
                <a:solidFill>
                  <a:schemeClr val="tx1"/>
                </a:solidFill>
              </a:rPr>
              <a:t>entrapment database searching for proteomics MS </a:t>
            </a:r>
            <a:r>
              <a:rPr lang="en-US" sz="2800" dirty="0" smtClean="0">
                <a:solidFill>
                  <a:schemeClr val="tx1"/>
                </a:solidFill>
              </a:rPr>
              <a:t>analysis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808" y="232240"/>
            <a:ext cx="10343618" cy="1105906"/>
          </a:xfrm>
        </p:spPr>
        <p:txBody>
          <a:bodyPr>
            <a:noAutofit/>
          </a:bodyPr>
          <a:lstStyle/>
          <a:p>
            <a:r>
              <a:rPr lang="en-US" sz="4800" dirty="0"/>
              <a:t>What are Magnum and </a:t>
            </a:r>
            <a:r>
              <a:rPr lang="en-US" sz="4800" dirty="0" err="1"/>
              <a:t>PTMProphet</a:t>
            </a:r>
            <a:r>
              <a:rPr lang="en-US" sz="48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588" indent="0">
              <a:buClr>
                <a:schemeClr val="accent4"/>
              </a:buClr>
              <a:buNone/>
            </a:pPr>
            <a:r>
              <a:rPr lang="en-US" sz="2800" b="1" u="sng" dirty="0"/>
              <a:t>Magnum Search Engine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Optimized for open-mass searching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Identifies Adducts and </a:t>
            </a:r>
            <a:r>
              <a:rPr lang="en-US" dirty="0" err="1"/>
              <a:t>Unlocalized</a:t>
            </a:r>
            <a:r>
              <a:rPr lang="en-US" dirty="0"/>
              <a:t> Mass Differences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User specified mass range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Output stored as </a:t>
            </a:r>
            <a:r>
              <a:rPr lang="en-US" dirty="0" err="1"/>
              <a:t>pepXML</a:t>
            </a:r>
            <a:r>
              <a:rPr lang="en-US" dirty="0"/>
              <a:t> for direct analysis with TPP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93D2E2-49AE-4D14-8488-D57A60CE161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11950" y="2073275"/>
            <a:ext cx="4805030" cy="4044950"/>
          </a:xfrm>
        </p:spPr>
        <p:txBody>
          <a:bodyPr>
            <a:normAutofit/>
          </a:bodyPr>
          <a:lstStyle/>
          <a:p>
            <a:pPr marL="1588" indent="0">
              <a:buClr>
                <a:schemeClr val="accent4"/>
              </a:buClr>
              <a:buNone/>
            </a:pPr>
            <a:r>
              <a:rPr lang="en-US" sz="2600" b="1" u="sng" dirty="0" err="1"/>
              <a:t>PTMProphet</a:t>
            </a:r>
            <a:r>
              <a:rPr lang="en-US" sz="2600" b="1" u="sng" dirty="0"/>
              <a:t> Summary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Starts with PSMs in a </a:t>
            </a:r>
            <a:r>
              <a:rPr lang="en-US" dirty="0" err="1"/>
              <a:t>pepXML</a:t>
            </a:r>
            <a:r>
              <a:rPr lang="en-US" dirty="0"/>
              <a:t> file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User specifies PTMs to localize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Computes PTM site probabilities and PTM information contents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MASSDIFFMODE enables localization of </a:t>
            </a:r>
            <a:r>
              <a:rPr lang="en-US" dirty="0" err="1"/>
              <a:t>unlocalized</a:t>
            </a:r>
            <a:r>
              <a:rPr lang="en-US" dirty="0"/>
              <a:t> Mass Differences and Magnum localized mass adducts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68CC9F-FDEF-4ACC-A74B-0BAF88F91A67}"/>
              </a:ext>
            </a:extLst>
          </p:cNvPr>
          <p:cNvSpPr/>
          <p:nvPr/>
        </p:nvSpPr>
        <p:spPr>
          <a:xfrm>
            <a:off x="2938438" y="6256428"/>
            <a:ext cx="605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indent="0">
              <a:buClr>
                <a:schemeClr val="accent4"/>
              </a:buClr>
              <a:buNone/>
            </a:pPr>
            <a:r>
              <a:rPr lang="en-US" b="1" dirty="0"/>
              <a:t>e.g. </a:t>
            </a:r>
            <a:r>
              <a:rPr lang="en-US" b="1" dirty="0">
                <a:solidFill>
                  <a:srgbClr val="00B050"/>
                </a:solidFill>
              </a:rPr>
              <a:t>S(0.000)</a:t>
            </a:r>
            <a:r>
              <a:rPr lang="en-US" b="1" dirty="0"/>
              <a:t>E</a:t>
            </a:r>
            <a:r>
              <a:rPr lang="en-US" b="1" dirty="0">
                <a:solidFill>
                  <a:srgbClr val="00B0F0"/>
                </a:solidFill>
              </a:rPr>
              <a:t>M(1.000)M(0.000)</a:t>
            </a:r>
            <a:r>
              <a:rPr lang="en-US" b="1" dirty="0"/>
              <a:t>EEDLQGA</a:t>
            </a:r>
            <a:r>
              <a:rPr lang="en-US" b="1" dirty="0">
                <a:solidFill>
                  <a:srgbClr val="00B050"/>
                </a:solidFill>
              </a:rPr>
              <a:t>S(1.000)</a:t>
            </a:r>
            <a:r>
              <a:rPr lang="en-US" b="1" dirty="0"/>
              <a:t>QVK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51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Trans-Proteomic Pipeline (TPP) Overview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5BF216E-359C-4F43-9ACF-F23C7377B860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843985" y="5214575"/>
            <a:ext cx="11093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Free</a:t>
            </a:r>
            <a:r>
              <a:rPr lang="en-US" sz="2800" dirty="0" smtClean="0">
                <a:solidFill>
                  <a:prstClr val="black"/>
                </a:solidFill>
              </a:rPr>
              <a:t> and </a:t>
            </a:r>
            <a:r>
              <a:rPr lang="en-US" sz="2800" b="1" dirty="0" smtClean="0">
                <a:solidFill>
                  <a:prstClr val="black"/>
                </a:solidFill>
              </a:rPr>
              <a:t>open source </a:t>
            </a:r>
            <a:r>
              <a:rPr lang="en-US" sz="2800" dirty="0" smtClean="0">
                <a:solidFill>
                  <a:prstClr val="black"/>
                </a:solidFill>
              </a:rPr>
              <a:t>suite of </a:t>
            </a:r>
            <a:r>
              <a:rPr lang="en-US" sz="2800" b="1" dirty="0" smtClean="0">
                <a:solidFill>
                  <a:prstClr val="black"/>
                </a:solidFill>
              </a:rPr>
              <a:t>software tools </a:t>
            </a:r>
            <a:r>
              <a:rPr lang="en-US" sz="2800" dirty="0" smtClean="0">
                <a:solidFill>
                  <a:prstClr val="black"/>
                </a:solidFill>
              </a:rPr>
              <a:t>and </a:t>
            </a:r>
            <a:r>
              <a:rPr lang="en-US" sz="2800" b="1" dirty="0" smtClean="0">
                <a:solidFill>
                  <a:prstClr val="black"/>
                </a:solidFill>
              </a:rPr>
              <a:t>file formats </a:t>
            </a:r>
            <a:r>
              <a:rPr lang="en-US" sz="2800" dirty="0">
                <a:latin typeface="Helvetica" pitchFamily="34" charset="0"/>
              </a:rPr>
              <a:t>that facilitates and standardizes proteomics </a:t>
            </a:r>
            <a:r>
              <a:rPr lang="en-US" sz="2800" dirty="0" smtClean="0">
                <a:latin typeface="Helvetica" pitchFamily="34" charset="0"/>
              </a:rPr>
              <a:t>analysis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prstClr val="black"/>
                </a:solidFill>
                <a:latin typeface="Helvetica" pitchFamily="34" charset="0"/>
              </a:rPr>
              <a:t>Runs on Windows, Linux, and cloud platforms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63" y="1143000"/>
            <a:ext cx="9913122" cy="39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980" y="135596"/>
            <a:ext cx="10695996" cy="1328931"/>
          </a:xfrm>
        </p:spPr>
        <p:txBody>
          <a:bodyPr>
            <a:noAutofit/>
          </a:bodyPr>
          <a:lstStyle/>
          <a:p>
            <a:r>
              <a:rPr lang="en-US" sz="4400" dirty="0"/>
              <a:t>How to run Magnum with TPP?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7A6EE-7325-419D-9D11-3090D7682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39" b="-2173"/>
          <a:stretch/>
        </p:blipFill>
        <p:spPr>
          <a:xfrm>
            <a:off x="1317740" y="1670947"/>
            <a:ext cx="10651236" cy="50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980" y="135596"/>
            <a:ext cx="10695996" cy="1328931"/>
          </a:xfrm>
        </p:spPr>
        <p:txBody>
          <a:bodyPr>
            <a:noAutofit/>
          </a:bodyPr>
          <a:lstStyle/>
          <a:p>
            <a:r>
              <a:rPr lang="en-US" sz="4400" dirty="0"/>
              <a:t>How to run Magnum with TPP?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7A6EE-7325-419D-9D11-3090D7682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39" b="-2173"/>
          <a:stretch/>
        </p:blipFill>
        <p:spPr>
          <a:xfrm>
            <a:off x="1317740" y="1670947"/>
            <a:ext cx="10651236" cy="5008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CBD0B3-CC28-4B4C-862E-DE208CC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17"/>
          <a:stretch/>
        </p:blipFill>
        <p:spPr>
          <a:xfrm>
            <a:off x="1752210" y="1464527"/>
            <a:ext cx="9891149" cy="45205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3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C22900-73A8-4C77-9A3D-B7A76F88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0" y="286287"/>
            <a:ext cx="9719400" cy="1325563"/>
          </a:xfrm>
        </p:spPr>
        <p:txBody>
          <a:bodyPr/>
          <a:lstStyle/>
          <a:p>
            <a:r>
              <a:rPr lang="en-US" dirty="0"/>
              <a:t>Magnum Search 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CE349-627D-4FE3-BF47-E064FC8EB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/>
          <a:stretch/>
        </p:blipFill>
        <p:spPr>
          <a:xfrm>
            <a:off x="1604513" y="1810148"/>
            <a:ext cx="10312190" cy="47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810" y="98425"/>
            <a:ext cx="10777770" cy="1325563"/>
          </a:xfrm>
        </p:spPr>
        <p:txBody>
          <a:bodyPr>
            <a:normAutofit/>
          </a:bodyPr>
          <a:lstStyle/>
          <a:p>
            <a:r>
              <a:rPr lang="en-US" sz="4400" dirty="0" err="1"/>
              <a:t>Magnum.conf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9130D-B9C5-483D-AF72-95491B637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53" b="3732"/>
          <a:stretch/>
        </p:blipFill>
        <p:spPr>
          <a:xfrm>
            <a:off x="1235810" y="1754038"/>
            <a:ext cx="10718968" cy="468702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50D2F8-43C8-4D43-BF1E-2B1A7A1A165F}"/>
              </a:ext>
            </a:extLst>
          </p:cNvPr>
          <p:cNvSpPr/>
          <p:nvPr/>
        </p:nvSpPr>
        <p:spPr>
          <a:xfrm>
            <a:off x="925901" y="3508075"/>
            <a:ext cx="5089585" cy="477329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Running </a:t>
            </a:r>
            <a:r>
              <a:rPr lang="en-US" sz="4400" dirty="0" err="1"/>
              <a:t>PeptideProphet</a:t>
            </a:r>
            <a:r>
              <a:rPr lang="en-US" sz="4400" dirty="0"/>
              <a:t> on Magnum Search 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D8A589-4115-4883-AFA1-7D2339819E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" t="15977" r="39383"/>
          <a:stretch/>
        </p:blipFill>
        <p:spPr>
          <a:xfrm>
            <a:off x="1312504" y="2073075"/>
            <a:ext cx="5199265" cy="388490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E29DB80-FD0D-445C-9EC9-61E5FE97EA8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44222" y="1532686"/>
            <a:ext cx="4648200" cy="4044950"/>
          </a:xfrm>
        </p:spPr>
        <p:txBody>
          <a:bodyPr>
            <a:normAutofit/>
          </a:bodyPr>
          <a:lstStyle/>
          <a:p>
            <a:pPr marL="1588" indent="0">
              <a:buClr>
                <a:schemeClr val="accent4"/>
              </a:buClr>
              <a:buNone/>
            </a:pPr>
            <a:r>
              <a:rPr lang="en-US" sz="2600" b="1" u="sng" dirty="0" err="1"/>
              <a:t>PeptideProphet</a:t>
            </a:r>
            <a:r>
              <a:rPr lang="en-US" sz="2600" b="1" u="sng" dirty="0"/>
              <a:t> Options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Uncheck Accurate Mass Model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Set MASSWIDTH=2500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Defines number of bins for the mass model 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Optionally use –OV model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Use Expect Score discriminant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Use decoy hits for training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Entrapment analysis is possible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90C48F-1CA9-48BD-BFB1-2F851AB73940}"/>
                  </a:ext>
                </a:extLst>
              </p:cNvPr>
              <p:cNvSpPr/>
              <p:nvPr/>
            </p:nvSpPr>
            <p:spPr>
              <a:xfrm>
                <a:off x="6999050" y="5898224"/>
                <a:ext cx="4073999" cy="616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𝐵𝑖𝑛𝑆𝑖𝑧𝑒</m:t>
                      </m:r>
                      <m:r>
                        <a:rPr lang="en-US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𝑚𝑎𝑠𝑠𝑑𝑖𝑓𝑓</m:t>
                              </m:r>
                            </m:sub>
                          </m:sSub>
                          <m:r>
                            <a:rPr lang="en-US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𝑚𝑎𝑠𝑠𝑑𝑖𝑓𝑓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𝑀𝐴𝑆𝑆𝑊𝐼𝐷𝑇𝐻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90C48F-1CA9-48BD-BFB1-2F851AB739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050" y="5898224"/>
                <a:ext cx="4073999" cy="616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2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7707-437E-4F4A-8312-F1958623E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883" y="86265"/>
            <a:ext cx="10471569" cy="1325563"/>
          </a:xfrm>
        </p:spPr>
        <p:txBody>
          <a:bodyPr>
            <a:normAutofit/>
          </a:bodyPr>
          <a:lstStyle/>
          <a:p>
            <a:r>
              <a:rPr lang="en-US" dirty="0"/>
              <a:t>(optional) : Variable Modification Count Model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A13D420-76DD-4CD4-83F5-24C245B203B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14542" y="1915352"/>
            <a:ext cx="4805030" cy="4044950"/>
          </a:xfrm>
        </p:spPr>
        <p:txBody>
          <a:bodyPr>
            <a:normAutofit fontScale="92500"/>
          </a:bodyPr>
          <a:lstStyle/>
          <a:p>
            <a:pPr marL="1588" indent="0">
              <a:buClr>
                <a:schemeClr val="accent4"/>
              </a:buClr>
              <a:buNone/>
            </a:pPr>
            <a:r>
              <a:rPr lang="en-US" sz="2600" b="1" u="sng" dirty="0"/>
              <a:t>VMC Model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xinteract</a:t>
            </a:r>
            <a:r>
              <a:rPr lang="en-US" dirty="0"/>
              <a:t> option: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b="1" dirty="0"/>
              <a:t>-OV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PeptideProphetParser</a:t>
            </a:r>
            <a:r>
              <a:rPr lang="en-US" dirty="0"/>
              <a:t> option:</a:t>
            </a:r>
          </a:p>
          <a:p>
            <a:pPr lvl="1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b="1" dirty="0"/>
              <a:t>VMC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Learns VMC stats among correctly and incorrectly identified PSMs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Applies learned distributions to improve classification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105AD-9BFC-4CD5-8F42-A8EB62EC1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3" r="2953" b="50049"/>
          <a:stretch/>
        </p:blipFill>
        <p:spPr>
          <a:xfrm>
            <a:off x="1157008" y="1860022"/>
            <a:ext cx="2638867" cy="4315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CD45BE-5ADB-4C37-A61D-8B789AC37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38" r="2667"/>
          <a:stretch/>
        </p:blipFill>
        <p:spPr>
          <a:xfrm>
            <a:off x="3915301" y="1748510"/>
            <a:ext cx="2638867" cy="43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Running </a:t>
            </a:r>
            <a:r>
              <a:rPr lang="en-US" sz="4400" dirty="0" err="1"/>
              <a:t>PTMProphet</a:t>
            </a:r>
            <a:r>
              <a:rPr lang="en-US" sz="4400" dirty="0"/>
              <a:t> of </a:t>
            </a:r>
            <a:r>
              <a:rPr lang="en-US" sz="4400" dirty="0" err="1"/>
              <a:t>PeptideProphet</a:t>
            </a:r>
            <a:r>
              <a:rPr lang="en-US" sz="4400" dirty="0"/>
              <a:t> on Analysis of Magnum Search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0382D-E5FD-4356-AC96-04C003228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01" r="1178"/>
          <a:stretch/>
        </p:blipFill>
        <p:spPr>
          <a:xfrm>
            <a:off x="1351471" y="1294467"/>
            <a:ext cx="10696755" cy="54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128" y="292039"/>
            <a:ext cx="9719400" cy="13255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Running </a:t>
            </a:r>
            <a:r>
              <a:rPr lang="en-US" sz="4400" dirty="0" err="1"/>
              <a:t>PTMProphet</a:t>
            </a:r>
            <a:r>
              <a:rPr lang="en-US" sz="4400" dirty="0"/>
              <a:t> on </a:t>
            </a:r>
            <a:r>
              <a:rPr lang="en-US" sz="4400" dirty="0" err="1"/>
              <a:t>PeptideProphet</a:t>
            </a:r>
            <a:r>
              <a:rPr lang="en-US" sz="4400" dirty="0"/>
              <a:t> Analysis of Magnum Search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0382D-E5FD-4356-AC96-04C003228E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" r="873" b="2722"/>
          <a:stretch/>
        </p:blipFill>
        <p:spPr>
          <a:xfrm>
            <a:off x="1538128" y="1665922"/>
            <a:ext cx="10429586" cy="51086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8ABE10-8443-4FBD-A373-0A827DF778E3}"/>
              </a:ext>
            </a:extLst>
          </p:cNvPr>
          <p:cNvSpPr/>
          <p:nvPr/>
        </p:nvSpPr>
        <p:spPr>
          <a:xfrm>
            <a:off x="3623094" y="5164346"/>
            <a:ext cx="9782355" cy="369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MASSDIFFMODE EXCLUDEMASSDIFFMIN=-3 EXCLUDEMASSDIFFMAX=3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49DEE7-6427-4465-AF88-23B5220BC094}"/>
              </a:ext>
            </a:extLst>
          </p:cNvPr>
          <p:cNvCxnSpPr>
            <a:cxnSpLocks/>
          </p:cNvCxnSpPr>
          <p:nvPr/>
        </p:nvCxnSpPr>
        <p:spPr>
          <a:xfrm>
            <a:off x="3720860" y="5533678"/>
            <a:ext cx="856891" cy="435801"/>
          </a:xfrm>
          <a:prstGeom prst="line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C9FB51-7537-452C-8C20-25342AFB1734}"/>
              </a:ext>
            </a:extLst>
          </p:cNvPr>
          <p:cNvCxnSpPr>
            <a:cxnSpLocks/>
          </p:cNvCxnSpPr>
          <p:nvPr/>
        </p:nvCxnSpPr>
        <p:spPr>
          <a:xfrm flipV="1">
            <a:off x="6170762" y="5533678"/>
            <a:ext cx="5509404" cy="441552"/>
          </a:xfrm>
          <a:prstGeom prst="line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8532B0C-6948-4E58-BD57-F6A78F0B61B2}"/>
              </a:ext>
            </a:extLst>
          </p:cNvPr>
          <p:cNvSpPr/>
          <p:nvPr/>
        </p:nvSpPr>
        <p:spPr>
          <a:xfrm>
            <a:off x="900440" y="2307489"/>
            <a:ext cx="3832104" cy="477329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128" y="292039"/>
            <a:ext cx="9719400" cy="13255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Running </a:t>
            </a:r>
            <a:r>
              <a:rPr lang="en-US" sz="4400" dirty="0" err="1"/>
              <a:t>PTMProphet</a:t>
            </a:r>
            <a:r>
              <a:rPr lang="en-US" sz="4400" dirty="0"/>
              <a:t> on </a:t>
            </a:r>
            <a:r>
              <a:rPr lang="en-US" sz="4400" dirty="0" err="1"/>
              <a:t>PeptideProphet</a:t>
            </a:r>
            <a:r>
              <a:rPr lang="en-US" sz="4400" dirty="0"/>
              <a:t> Analysis of Magnum Search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0382D-E5FD-4356-AC96-04C003228E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t="7151" r="464"/>
          <a:stretch/>
        </p:blipFill>
        <p:spPr>
          <a:xfrm>
            <a:off x="1409992" y="1617602"/>
            <a:ext cx="10151636" cy="51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605E-44D5-4284-98BA-B44BD565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0" y="172547"/>
            <a:ext cx="9719400" cy="1325563"/>
          </a:xfrm>
        </p:spPr>
        <p:txBody>
          <a:bodyPr/>
          <a:lstStyle/>
          <a:p>
            <a:r>
              <a:rPr lang="en-US" dirty="0" err="1"/>
              <a:t>PTMProphet</a:t>
            </a:r>
            <a:r>
              <a:rPr lang="en-US" dirty="0"/>
              <a:t> Results: Sorted by Decreasing Adduct Info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F1B3B-D814-4F12-BAC4-0B8D485E1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" r="-591"/>
          <a:stretch/>
        </p:blipFill>
        <p:spPr>
          <a:xfrm>
            <a:off x="1284972" y="1545096"/>
            <a:ext cx="9891500" cy="4914962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DC729FF-351A-4CA3-9FCA-09F9725644B8}"/>
              </a:ext>
            </a:extLst>
          </p:cNvPr>
          <p:cNvSpPr/>
          <p:nvPr/>
        </p:nvSpPr>
        <p:spPr>
          <a:xfrm flipH="1">
            <a:off x="5516487" y="6366903"/>
            <a:ext cx="386024" cy="3327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AD791-34C9-46F8-AB3B-17B0DD4B47C6}"/>
              </a:ext>
            </a:extLst>
          </p:cNvPr>
          <p:cNvSpPr txBox="1"/>
          <p:nvPr/>
        </p:nvSpPr>
        <p:spPr>
          <a:xfrm>
            <a:off x="3711809" y="6460058"/>
            <a:ext cx="251891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Adduct Mass</a:t>
            </a:r>
          </a:p>
        </p:txBody>
      </p:sp>
    </p:spTree>
    <p:extLst>
      <p:ext uri="{BB962C8B-B14F-4D97-AF65-F5344CB8AC3E}">
        <p14:creationId xmlns:p14="http://schemas.microsoft.com/office/powerpoint/2010/main" val="2917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81;p16">
            <a:extLst>
              <a:ext uri="{FF2B5EF4-FFF2-40B4-BE49-F238E27FC236}">
                <a16:creationId xmlns:a16="http://schemas.microsoft.com/office/drawing/2014/main" id="{45BF5784-0DF4-4F26-82D8-4D5280088E11}"/>
              </a:ext>
            </a:extLst>
          </p:cNvPr>
          <p:cNvSpPr txBox="1">
            <a:spLocks noGrp="1"/>
          </p:cNvSpPr>
          <p:nvPr/>
        </p:nvSpPr>
        <p:spPr>
          <a:xfrm>
            <a:off x="852692" y="1029923"/>
            <a:ext cx="10960766" cy="518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Major new features: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/>
            <a:r>
              <a:rPr lang="en-US" sz="2000" dirty="0">
                <a:solidFill>
                  <a:schemeClr val="tx1"/>
                </a:solidFill>
              </a:rPr>
              <a:t>Inclusion of </a:t>
            </a:r>
            <a:r>
              <a:rPr lang="en-US" sz="2000" i="1" dirty="0">
                <a:solidFill>
                  <a:schemeClr val="tx1"/>
                </a:solidFill>
              </a:rPr>
              <a:t>Magnum</a:t>
            </a:r>
            <a:r>
              <a:rPr lang="en-US" sz="2000" dirty="0">
                <a:solidFill>
                  <a:schemeClr val="tx1"/>
                </a:solidFill>
              </a:rPr>
              <a:t> search engine for </a:t>
            </a:r>
            <a:r>
              <a:rPr lang="en-US" sz="2000" b="1" dirty="0">
                <a:solidFill>
                  <a:schemeClr val="tx1"/>
                </a:solidFill>
              </a:rPr>
              <a:t>open-mass</a:t>
            </a:r>
            <a:r>
              <a:rPr lang="en-US" sz="2000" dirty="0">
                <a:solidFill>
                  <a:schemeClr val="tx1"/>
                </a:solidFill>
              </a:rPr>
              <a:t> and </a:t>
            </a:r>
            <a:r>
              <a:rPr lang="en-US" sz="2000" b="1" dirty="0">
                <a:solidFill>
                  <a:schemeClr val="tx1"/>
                </a:solidFill>
              </a:rPr>
              <a:t>adduct</a:t>
            </a:r>
            <a:r>
              <a:rPr lang="en-US" sz="2000" dirty="0">
                <a:solidFill>
                  <a:schemeClr val="tx1"/>
                </a:solidFill>
              </a:rPr>
              <a:t> identification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/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/>
            <a:r>
              <a:rPr lang="en-US" sz="2000" dirty="0" smtClean="0">
                <a:solidFill>
                  <a:schemeClr val="tx1"/>
                </a:solidFill>
              </a:rPr>
              <a:t>Full support for </a:t>
            </a:r>
            <a:r>
              <a:rPr lang="en-US" sz="2000" i="1" dirty="0" smtClean="0">
                <a:solidFill>
                  <a:schemeClr val="tx1"/>
                </a:solidFill>
              </a:rPr>
              <a:t>Magnum</a:t>
            </a:r>
            <a:r>
              <a:rPr lang="en-US" sz="2000" dirty="0" smtClean="0">
                <a:solidFill>
                  <a:schemeClr val="tx1"/>
                </a:solidFill>
              </a:rPr>
              <a:t> results in </a:t>
            </a:r>
            <a:r>
              <a:rPr lang="en-US" sz="2000" i="1" dirty="0" err="1" smtClean="0">
                <a:solidFill>
                  <a:schemeClr val="tx1"/>
                </a:solidFill>
              </a:rPr>
              <a:t>PeptideProphet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and </a:t>
            </a:r>
            <a:r>
              <a:rPr lang="en-US" sz="2000" i="1" dirty="0" err="1" smtClean="0">
                <a:solidFill>
                  <a:schemeClr val="tx1"/>
                </a:solidFill>
              </a:rPr>
              <a:t>iProphet</a:t>
            </a:r>
            <a:endParaRPr lang="en-US" sz="2000" i="1" dirty="0" smtClean="0">
              <a:solidFill>
                <a:schemeClr val="tx1"/>
              </a:solidFill>
            </a:endParaRPr>
          </a:p>
          <a:p>
            <a:pPr marL="285750" indent="-285750"/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/>
            <a:r>
              <a:rPr lang="en-US" sz="2000" dirty="0" smtClean="0">
                <a:solidFill>
                  <a:schemeClr val="tx1"/>
                </a:solidFill>
              </a:rPr>
              <a:t>Extensions to </a:t>
            </a:r>
            <a:r>
              <a:rPr lang="en-US" sz="2000" i="1" dirty="0" err="1" smtClean="0">
                <a:solidFill>
                  <a:schemeClr val="tx1"/>
                </a:solidFill>
              </a:rPr>
              <a:t>PTMProphet</a:t>
            </a:r>
            <a:r>
              <a:rPr lang="en-US" sz="2000" i="1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enable validation of open mass search results</a:t>
            </a:r>
          </a:p>
          <a:p>
            <a:pPr marL="285750" indent="-285750"/>
            <a:endParaRPr lang="en-US" sz="2000" dirty="0">
              <a:solidFill>
                <a:schemeClr val="tx1"/>
              </a:solidFill>
            </a:endParaRPr>
          </a:p>
          <a:p>
            <a:pPr marL="285750" indent="-285750"/>
            <a:r>
              <a:rPr lang="en-US" sz="2000" dirty="0" smtClean="0">
                <a:solidFill>
                  <a:schemeClr val="tx1"/>
                </a:solidFill>
              </a:rPr>
              <a:t>Support for Linux clusters with the SLURM scheduler</a:t>
            </a:r>
          </a:p>
          <a:p>
            <a:pPr marL="285750" indent="-285750"/>
            <a:endParaRPr lang="en-US" sz="2000" dirty="0">
              <a:solidFill>
                <a:schemeClr val="tx1"/>
              </a:solidFill>
            </a:endParaRPr>
          </a:p>
          <a:p>
            <a:pPr marL="285750" indent="-285750"/>
            <a:r>
              <a:rPr lang="en-US" sz="2000" dirty="0" smtClean="0">
                <a:solidFill>
                  <a:schemeClr val="tx1"/>
                </a:solidFill>
              </a:rPr>
              <a:t>Minor improvements to nearly all TPP tools, including tpp2mzid (mzIdentML exporter), PTMProphet, Libra, </a:t>
            </a:r>
            <a:r>
              <a:rPr lang="en-US" sz="2000" dirty="0" err="1" smtClean="0">
                <a:solidFill>
                  <a:schemeClr val="tx1"/>
                </a:solidFill>
              </a:rPr>
              <a:t>ReSpect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SpectraST</a:t>
            </a:r>
            <a:r>
              <a:rPr lang="en-US" sz="2000" dirty="0" smtClean="0">
                <a:solidFill>
                  <a:schemeClr val="tx1"/>
                </a:solidFill>
              </a:rPr>
              <a:t>, and more</a:t>
            </a:r>
          </a:p>
          <a:p>
            <a:pPr marL="285750" indent="-285750"/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/>
            <a:r>
              <a:rPr lang="en-US" sz="2000" dirty="0">
                <a:solidFill>
                  <a:schemeClr val="tx1"/>
                </a:solidFill>
              </a:rPr>
              <a:t>http://tools.proteomecenter.org/wiki/index.php?title=TPP:6.1.0_Release_Notes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TPP 6.1.0 Released June 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3435" y="6043225"/>
            <a:ext cx="4300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3F72"/>
                </a:solidFill>
              </a:rPr>
              <a:t>www.tppms.org</a:t>
            </a:r>
            <a:endParaRPr lang="en-US" sz="4800" b="1" dirty="0">
              <a:solidFill>
                <a:srgbClr val="00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605E-44D5-4284-98BA-B44BD565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0" y="172547"/>
            <a:ext cx="9719400" cy="1325563"/>
          </a:xfrm>
        </p:spPr>
        <p:txBody>
          <a:bodyPr/>
          <a:lstStyle/>
          <a:p>
            <a:r>
              <a:rPr lang="en-US" dirty="0" err="1"/>
              <a:t>PTMProphet</a:t>
            </a:r>
            <a:r>
              <a:rPr lang="en-US" dirty="0"/>
              <a:t> Results: Sorted by Decreasing Adduct Info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F1B3B-D814-4F12-BAC4-0B8D485E1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" r="-591"/>
          <a:stretch/>
        </p:blipFill>
        <p:spPr>
          <a:xfrm>
            <a:off x="1284972" y="1545096"/>
            <a:ext cx="9891500" cy="4914962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DC729FF-351A-4CA3-9FCA-09F9725644B8}"/>
              </a:ext>
            </a:extLst>
          </p:cNvPr>
          <p:cNvSpPr/>
          <p:nvPr/>
        </p:nvSpPr>
        <p:spPr>
          <a:xfrm flipH="1">
            <a:off x="5844291" y="6378405"/>
            <a:ext cx="386024" cy="3327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AD791-34C9-46F8-AB3B-17B0DD4B47C6}"/>
              </a:ext>
            </a:extLst>
          </p:cNvPr>
          <p:cNvSpPr txBox="1"/>
          <p:nvPr/>
        </p:nvSpPr>
        <p:spPr>
          <a:xfrm>
            <a:off x="1164147" y="6442805"/>
            <a:ext cx="493761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Adduct Mean Best PTM Probability</a:t>
            </a:r>
          </a:p>
        </p:txBody>
      </p:sp>
    </p:spTree>
    <p:extLst>
      <p:ext uri="{BB962C8B-B14F-4D97-AF65-F5344CB8AC3E}">
        <p14:creationId xmlns:p14="http://schemas.microsoft.com/office/powerpoint/2010/main" val="23056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605E-44D5-4284-98BA-B44BD565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0" y="172547"/>
            <a:ext cx="9719400" cy="1325563"/>
          </a:xfrm>
        </p:spPr>
        <p:txBody>
          <a:bodyPr/>
          <a:lstStyle/>
          <a:p>
            <a:r>
              <a:rPr lang="en-US" dirty="0" err="1"/>
              <a:t>PTMProphet</a:t>
            </a:r>
            <a:r>
              <a:rPr lang="en-US" dirty="0"/>
              <a:t> Results: Sorted by Decreasing Adduct Info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F1B3B-D814-4F12-BAC4-0B8D485E1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" r="-591"/>
          <a:stretch/>
        </p:blipFill>
        <p:spPr>
          <a:xfrm>
            <a:off x="1284972" y="1545096"/>
            <a:ext cx="9891500" cy="4914962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DC729FF-351A-4CA3-9FCA-09F9725644B8}"/>
              </a:ext>
            </a:extLst>
          </p:cNvPr>
          <p:cNvSpPr/>
          <p:nvPr/>
        </p:nvSpPr>
        <p:spPr>
          <a:xfrm flipH="1">
            <a:off x="6258363" y="6384156"/>
            <a:ext cx="386024" cy="3327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AD791-34C9-46F8-AB3B-17B0DD4B47C6}"/>
              </a:ext>
            </a:extLst>
          </p:cNvPr>
          <p:cNvSpPr txBox="1"/>
          <p:nvPr/>
        </p:nvSpPr>
        <p:spPr>
          <a:xfrm>
            <a:off x="1739247" y="6442805"/>
            <a:ext cx="493761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Adduct PTM Information Content</a:t>
            </a:r>
          </a:p>
        </p:txBody>
      </p:sp>
    </p:spTree>
    <p:extLst>
      <p:ext uri="{BB962C8B-B14F-4D97-AF65-F5344CB8AC3E}">
        <p14:creationId xmlns:p14="http://schemas.microsoft.com/office/powerpoint/2010/main" val="356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605E-44D5-4284-98BA-B44BD565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0" y="172547"/>
            <a:ext cx="9719400" cy="1325563"/>
          </a:xfrm>
        </p:spPr>
        <p:txBody>
          <a:bodyPr/>
          <a:lstStyle/>
          <a:p>
            <a:r>
              <a:rPr lang="en-US" dirty="0" err="1"/>
              <a:t>PTMProphet</a:t>
            </a:r>
            <a:r>
              <a:rPr lang="en-US" dirty="0"/>
              <a:t> Results: Sorted by Decreasing </a:t>
            </a:r>
            <a:r>
              <a:rPr lang="en-US" dirty="0" err="1"/>
              <a:t>MassDiff</a:t>
            </a:r>
            <a:r>
              <a:rPr lang="en-US" dirty="0"/>
              <a:t> Info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F1B3B-D814-4F12-BAC4-0B8D485E1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/>
          <a:stretch/>
        </p:blipFill>
        <p:spPr>
          <a:xfrm>
            <a:off x="1972574" y="1590475"/>
            <a:ext cx="9638733" cy="4823005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DC729FF-351A-4CA3-9FCA-09F9725644B8}"/>
              </a:ext>
            </a:extLst>
          </p:cNvPr>
          <p:cNvSpPr/>
          <p:nvPr/>
        </p:nvSpPr>
        <p:spPr>
          <a:xfrm flipH="1">
            <a:off x="7207269" y="6366903"/>
            <a:ext cx="386024" cy="3327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AD791-34C9-46F8-AB3B-17B0DD4B47C6}"/>
              </a:ext>
            </a:extLst>
          </p:cNvPr>
          <p:cNvSpPr txBox="1"/>
          <p:nvPr/>
        </p:nvSpPr>
        <p:spPr>
          <a:xfrm>
            <a:off x="4821740" y="6460058"/>
            <a:ext cx="251891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Mass Difference</a:t>
            </a:r>
          </a:p>
        </p:txBody>
      </p:sp>
    </p:spTree>
    <p:extLst>
      <p:ext uri="{BB962C8B-B14F-4D97-AF65-F5344CB8AC3E}">
        <p14:creationId xmlns:p14="http://schemas.microsoft.com/office/powerpoint/2010/main" val="9825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605E-44D5-4284-98BA-B44BD565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0" y="172547"/>
            <a:ext cx="9719400" cy="1325563"/>
          </a:xfrm>
        </p:spPr>
        <p:txBody>
          <a:bodyPr/>
          <a:lstStyle/>
          <a:p>
            <a:r>
              <a:rPr lang="en-US" dirty="0" err="1"/>
              <a:t>PTMProphet</a:t>
            </a:r>
            <a:r>
              <a:rPr lang="en-US" dirty="0"/>
              <a:t> Results: Sorted by Decreasing </a:t>
            </a:r>
            <a:r>
              <a:rPr lang="en-US" dirty="0" err="1"/>
              <a:t>MassDiff</a:t>
            </a:r>
            <a:r>
              <a:rPr lang="en-US" dirty="0"/>
              <a:t> Info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F1B3B-D814-4F12-BAC4-0B8D485E1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93" y="1527843"/>
            <a:ext cx="9823709" cy="4914962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DC729FF-351A-4CA3-9FCA-09F9725644B8}"/>
              </a:ext>
            </a:extLst>
          </p:cNvPr>
          <p:cNvSpPr/>
          <p:nvPr/>
        </p:nvSpPr>
        <p:spPr>
          <a:xfrm flipH="1">
            <a:off x="7569584" y="6378405"/>
            <a:ext cx="386024" cy="3327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AD791-34C9-46F8-AB3B-17B0DD4B47C6}"/>
              </a:ext>
            </a:extLst>
          </p:cNvPr>
          <p:cNvSpPr txBox="1"/>
          <p:nvPr/>
        </p:nvSpPr>
        <p:spPr>
          <a:xfrm>
            <a:off x="2624894" y="6442805"/>
            <a:ext cx="493761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 err="1">
                <a:solidFill>
                  <a:schemeClr val="accent1"/>
                </a:solidFill>
              </a:rPr>
              <a:t>MassDiff</a:t>
            </a:r>
            <a:r>
              <a:rPr lang="en-US" sz="2300" dirty="0">
                <a:solidFill>
                  <a:schemeClr val="accent1"/>
                </a:solidFill>
              </a:rPr>
              <a:t> Mean Best PTM Probability</a:t>
            </a:r>
          </a:p>
        </p:txBody>
      </p:sp>
    </p:spTree>
    <p:extLst>
      <p:ext uri="{BB962C8B-B14F-4D97-AF65-F5344CB8AC3E}">
        <p14:creationId xmlns:p14="http://schemas.microsoft.com/office/powerpoint/2010/main" val="29111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605E-44D5-4284-98BA-B44BD565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0" y="172547"/>
            <a:ext cx="9719400" cy="1325563"/>
          </a:xfrm>
        </p:spPr>
        <p:txBody>
          <a:bodyPr/>
          <a:lstStyle/>
          <a:p>
            <a:r>
              <a:rPr lang="en-US" dirty="0" err="1"/>
              <a:t>PTMProphet</a:t>
            </a:r>
            <a:r>
              <a:rPr lang="en-US" dirty="0"/>
              <a:t> Results: Sorted by Decreasing </a:t>
            </a:r>
            <a:r>
              <a:rPr lang="en-US" dirty="0" err="1"/>
              <a:t>MassDiff</a:t>
            </a:r>
            <a:r>
              <a:rPr lang="en-US" dirty="0"/>
              <a:t> Info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0F1B3B-D814-4F12-BAC4-0B8D485E1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93" y="1527843"/>
            <a:ext cx="9823709" cy="4914962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CDC729FF-351A-4CA3-9FCA-09F9725644B8}"/>
              </a:ext>
            </a:extLst>
          </p:cNvPr>
          <p:cNvSpPr/>
          <p:nvPr/>
        </p:nvSpPr>
        <p:spPr>
          <a:xfrm flipH="1">
            <a:off x="7989407" y="6378405"/>
            <a:ext cx="386024" cy="3327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AD791-34C9-46F8-AB3B-17B0DD4B47C6}"/>
              </a:ext>
            </a:extLst>
          </p:cNvPr>
          <p:cNvSpPr txBox="1"/>
          <p:nvPr/>
        </p:nvSpPr>
        <p:spPr>
          <a:xfrm>
            <a:off x="3244809" y="6442805"/>
            <a:ext cx="493761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 err="1">
                <a:solidFill>
                  <a:schemeClr val="accent1"/>
                </a:solidFill>
              </a:rPr>
              <a:t>MassDiff</a:t>
            </a:r>
            <a:r>
              <a:rPr lang="en-US" sz="2300" dirty="0">
                <a:solidFill>
                  <a:schemeClr val="accent1"/>
                </a:solidFill>
              </a:rPr>
              <a:t> PTM Information Content</a:t>
            </a:r>
          </a:p>
        </p:txBody>
      </p:sp>
    </p:spTree>
    <p:extLst>
      <p:ext uri="{BB962C8B-B14F-4D97-AF65-F5344CB8AC3E}">
        <p14:creationId xmlns:p14="http://schemas.microsoft.com/office/powerpoint/2010/main" val="7528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70F3-CA70-4A49-ADB2-7415E5D3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872" y="-58769"/>
            <a:ext cx="9719400" cy="1325563"/>
          </a:xfrm>
        </p:spPr>
        <p:txBody>
          <a:bodyPr/>
          <a:lstStyle/>
          <a:p>
            <a:r>
              <a:rPr lang="en-US" dirty="0"/>
              <a:t>Filtering for Specific Adducts or </a:t>
            </a:r>
            <a:r>
              <a:rPr lang="en-US" dirty="0" err="1"/>
              <a:t>MassDiffs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0FD5E-88D2-4E8F-961C-6343004EF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3"/>
          <a:stretch/>
        </p:blipFill>
        <p:spPr>
          <a:xfrm>
            <a:off x="1203919" y="1443487"/>
            <a:ext cx="10637274" cy="53118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B33427-F286-4A8F-B13C-1365063E5A21}"/>
              </a:ext>
            </a:extLst>
          </p:cNvPr>
          <p:cNvSpPr/>
          <p:nvPr/>
        </p:nvSpPr>
        <p:spPr>
          <a:xfrm>
            <a:off x="925902" y="4117675"/>
            <a:ext cx="3519578" cy="563593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254AF-3D46-47C3-951E-FA8DDE5093F3}"/>
              </a:ext>
            </a:extLst>
          </p:cNvPr>
          <p:cNvSpPr/>
          <p:nvPr/>
        </p:nvSpPr>
        <p:spPr>
          <a:xfrm>
            <a:off x="4278702" y="3794509"/>
            <a:ext cx="7108166" cy="6463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Enter Adduct Modifications OR </a:t>
            </a:r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MassDiff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FF00"/>
                </a:highlight>
              </a:rPr>
              <a:t> Modification as text</a:t>
            </a:r>
          </a:p>
          <a:p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242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81;p16">
            <a:extLst>
              <a:ext uri="{FF2B5EF4-FFF2-40B4-BE49-F238E27FC236}">
                <a16:creationId xmlns:a16="http://schemas.microsoft.com/office/drawing/2014/main" id="{45BF5784-0DF4-4F26-82D8-4D5280088E11}"/>
              </a:ext>
            </a:extLst>
          </p:cNvPr>
          <p:cNvSpPr txBox="1">
            <a:spLocks noGrp="1"/>
          </p:cNvSpPr>
          <p:nvPr/>
        </p:nvSpPr>
        <p:spPr>
          <a:xfrm>
            <a:off x="852692" y="1029923"/>
            <a:ext cx="10960766" cy="518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Introductions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>
                <a:solidFill>
                  <a:schemeClr val="tx1"/>
                </a:solidFill>
              </a:rPr>
              <a:t>D</a:t>
            </a:r>
            <a:r>
              <a:rPr lang="en-US" sz="2800" dirty="0" smtClean="0">
                <a:solidFill>
                  <a:schemeClr val="tx1"/>
                </a:solidFill>
              </a:rPr>
              <a:t>eploying TPP </a:t>
            </a:r>
            <a:r>
              <a:rPr lang="en-US" sz="2800" dirty="0">
                <a:solidFill>
                  <a:schemeClr val="tx1"/>
                </a:solidFill>
              </a:rPr>
              <a:t>for the whole lab on your local computing cluster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Deploying </a:t>
            </a:r>
            <a:r>
              <a:rPr lang="en-US" sz="2800" dirty="0">
                <a:solidFill>
                  <a:schemeClr val="tx1"/>
                </a:solidFill>
              </a:rPr>
              <a:t>TPP using Docker or AWS/Azure cloud computing services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PTMProphet </a:t>
            </a:r>
            <a:r>
              <a:rPr lang="en-US" sz="2800" dirty="0">
                <a:solidFill>
                  <a:schemeClr val="tx1"/>
                </a:solidFill>
              </a:rPr>
              <a:t>analysis of Magnum open-mass search results</a:t>
            </a:r>
          </a:p>
          <a:p>
            <a:pPr marL="285750" indent="-285750">
              <a:spcBef>
                <a:spcPts val="1000"/>
              </a:spcBef>
              <a:spcAft>
                <a:spcPts val="160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Using </a:t>
            </a:r>
            <a:r>
              <a:rPr lang="en-US" sz="2800" dirty="0">
                <a:solidFill>
                  <a:srgbClr val="FF0000"/>
                </a:solidFill>
              </a:rPr>
              <a:t>entrapment database searching for proteomics MS </a:t>
            </a:r>
            <a:r>
              <a:rPr lang="en-US" sz="2800" dirty="0" smtClean="0">
                <a:solidFill>
                  <a:srgbClr val="FF0000"/>
                </a:solidFill>
              </a:rPr>
              <a:t>analysis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5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808" y="232240"/>
            <a:ext cx="10123567" cy="1105906"/>
          </a:xfrm>
        </p:spPr>
        <p:txBody>
          <a:bodyPr>
            <a:noAutofit/>
          </a:bodyPr>
          <a:lstStyle/>
          <a:p>
            <a:r>
              <a:rPr lang="en-US" sz="4800" dirty="0"/>
              <a:t>What Are Entrapment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1588" indent="0">
              <a:buClr>
                <a:schemeClr val="accent4"/>
              </a:buClr>
              <a:buNone/>
            </a:pPr>
            <a:r>
              <a:rPr lang="en-US" sz="2800" b="1" u="sng" dirty="0"/>
              <a:t>Decoy Protein Sequences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Presumed not to be in the sample.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Known to the analysis software to be incorrect.</a:t>
            </a:r>
          </a:p>
          <a:p>
            <a:pPr lvl="2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Labeled/identified in some way.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Used to estimate the PSM error rate following a database search.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6712198" y="2073075"/>
            <a:ext cx="5197303" cy="4044588"/>
          </a:xfrm>
        </p:spPr>
        <p:txBody>
          <a:bodyPr>
            <a:normAutofit/>
          </a:bodyPr>
          <a:lstStyle/>
          <a:p>
            <a:pPr marL="1588" indent="0">
              <a:buClr>
                <a:schemeClr val="accent4"/>
              </a:buClr>
              <a:buNone/>
            </a:pPr>
            <a:r>
              <a:rPr lang="en-US" sz="2600" b="1" u="sng" dirty="0"/>
              <a:t>Entrapment Protein Sequences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Presumed not to be in the sample.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Assumed to be correct in the analysis software.</a:t>
            </a:r>
          </a:p>
          <a:p>
            <a:pPr lvl="2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Unlabeled/indistinguishable from target proteins.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dirty="0"/>
              <a:t>Used to evaluate the performance of PSM error rate estimation.</a:t>
            </a:r>
          </a:p>
        </p:txBody>
      </p:sp>
    </p:spTree>
    <p:extLst>
      <p:ext uri="{BB962C8B-B14F-4D97-AF65-F5344CB8AC3E}">
        <p14:creationId xmlns:p14="http://schemas.microsoft.com/office/powerpoint/2010/main" val="39056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2980" y="135596"/>
            <a:ext cx="10695996" cy="1328931"/>
          </a:xfrm>
        </p:spPr>
        <p:txBody>
          <a:bodyPr>
            <a:noAutofit/>
          </a:bodyPr>
          <a:lstStyle/>
          <a:p>
            <a:r>
              <a:rPr lang="en-US" sz="4400" dirty="0"/>
              <a:t>What Constitutes an Entrapment Database?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395" y="2066693"/>
            <a:ext cx="6779941" cy="45868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4"/>
              </a:buClr>
            </a:pPr>
            <a:r>
              <a:rPr lang="en-US" sz="2300" b="1" dirty="0">
                <a:solidFill>
                  <a:schemeClr val="accent1"/>
                </a:solidFill>
              </a:rPr>
              <a:t>Protein sequences must not be in the sample.</a:t>
            </a:r>
          </a:p>
          <a:p>
            <a:pPr marL="800100" lvl="1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1"/>
                </a:solidFill>
              </a:rPr>
              <a:t>May be from an actual proteome with little-to-no evolutionary relationship.</a:t>
            </a:r>
          </a:p>
          <a:p>
            <a:pPr marL="800100" lvl="1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1"/>
                </a:solidFill>
              </a:rPr>
              <a:t>Can be randomized sequences, so long as they are not identified as random.</a:t>
            </a:r>
          </a:p>
          <a:p>
            <a:pPr marL="800100" lvl="1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en-US" sz="2300" b="1" dirty="0">
                <a:solidFill>
                  <a:schemeClr val="accent1"/>
                </a:solidFill>
              </a:rPr>
              <a:t>Number of Entrapment sequences is important.</a:t>
            </a:r>
          </a:p>
          <a:p>
            <a:pPr marL="800100" lvl="1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accent1"/>
                </a:solidFill>
              </a:rPr>
              <a:t>The ratio to target sequences is necessary when evaluating performance.</a:t>
            </a:r>
          </a:p>
          <a:p>
            <a:pPr marL="800100" lvl="1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1"/>
              </a:solidFill>
            </a:endParaRPr>
          </a:p>
          <a:p>
            <a:pPr>
              <a:buClr>
                <a:schemeClr val="accent4"/>
              </a:buClr>
            </a:pPr>
            <a:r>
              <a:rPr lang="en-US" sz="2300" b="1" dirty="0">
                <a:solidFill>
                  <a:schemeClr val="accent1"/>
                </a:solidFill>
              </a:rPr>
              <a:t>Decoy sequences are still required to perform decoy-based PSM validation.</a:t>
            </a:r>
          </a:p>
        </p:txBody>
      </p:sp>
      <p:pic>
        <p:nvPicPr>
          <p:cNvPr id="3074" name="Picture 2" descr="Platypus Facts (Ornithorhynchus anatinus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40" y="2376139"/>
            <a:ext cx="1748263" cy="13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77340" y="2319454"/>
            <a:ext cx="1903142" cy="3642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1200" dirty="0">
                <a:solidFill>
                  <a:schemeClr val="accent1"/>
                </a:solidFill>
              </a:rPr>
              <a:t>Sample Proteome: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25603" y="2319453"/>
            <a:ext cx="1903142" cy="3642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1200" dirty="0">
                <a:solidFill>
                  <a:schemeClr val="accent1"/>
                </a:solidFill>
              </a:rPr>
              <a:t>Entrapment Proteome:</a:t>
            </a:r>
          </a:p>
        </p:txBody>
      </p:sp>
      <p:sp>
        <p:nvSpPr>
          <p:cNvPr id="7" name="Rectangle 6"/>
          <p:cNvSpPr/>
          <p:nvPr/>
        </p:nvSpPr>
        <p:spPr>
          <a:xfrm>
            <a:off x="8334728" y="3501482"/>
            <a:ext cx="17908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>
                <a:solidFill>
                  <a:srgbClr val="4D5156"/>
                </a:solidFill>
                <a:latin typeface="+mj-lt"/>
              </a:rPr>
              <a:t>Ornithorhynchus</a:t>
            </a:r>
            <a:r>
              <a:rPr lang="en-US" sz="1050" i="1" dirty="0">
                <a:solidFill>
                  <a:srgbClr val="4D5156"/>
                </a:solidFill>
                <a:latin typeface="+mj-lt"/>
              </a:rPr>
              <a:t> </a:t>
            </a:r>
            <a:r>
              <a:rPr lang="en-US" sz="1050" i="1" dirty="0" err="1">
                <a:solidFill>
                  <a:srgbClr val="4D5156"/>
                </a:solidFill>
                <a:latin typeface="+mj-lt"/>
              </a:rPr>
              <a:t>anatinus</a:t>
            </a:r>
            <a:endParaRPr lang="en-US" sz="1050" i="1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25603" y="3501481"/>
            <a:ext cx="13917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>
                <a:solidFill>
                  <a:srgbClr val="4D5156"/>
                </a:solidFill>
                <a:latin typeface="+mj-lt"/>
              </a:rPr>
              <a:t>Pyrococcus</a:t>
            </a:r>
            <a:r>
              <a:rPr lang="en-US" sz="1050" i="1" dirty="0">
                <a:solidFill>
                  <a:srgbClr val="4D5156"/>
                </a:solidFill>
                <a:latin typeface="+mj-lt"/>
              </a:rPr>
              <a:t> </a:t>
            </a:r>
            <a:r>
              <a:rPr lang="en-US" sz="1050" i="1" dirty="0" err="1">
                <a:solidFill>
                  <a:srgbClr val="4D5156"/>
                </a:solidFill>
                <a:latin typeface="+mj-lt"/>
              </a:rPr>
              <a:t>furiosus</a:t>
            </a:r>
            <a:endParaRPr lang="en-US" sz="1050" i="1" dirty="0">
              <a:solidFill>
                <a:srgbClr val="4D5156"/>
              </a:solidFill>
              <a:latin typeface="+mj-lt"/>
            </a:endParaRPr>
          </a:p>
        </p:txBody>
      </p:sp>
      <p:pic>
        <p:nvPicPr>
          <p:cNvPr id="3076" name="Picture 4" descr="Pyrococcus furios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170" y="2620258"/>
            <a:ext cx="125386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340" y="4133385"/>
            <a:ext cx="2279339" cy="2426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59336" y="6522756"/>
            <a:ext cx="34067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>
                <a:solidFill>
                  <a:srgbClr val="4D5156"/>
                </a:solidFill>
                <a:latin typeface="+mj-lt"/>
              </a:rPr>
              <a:t>Vaudel</a:t>
            </a:r>
            <a:r>
              <a:rPr lang="en-US" sz="1050" i="1" dirty="0">
                <a:solidFill>
                  <a:srgbClr val="4D5156"/>
                </a:solidFill>
                <a:latin typeface="+mj-lt"/>
              </a:rPr>
              <a:t> et al., J. Proteome Res., 2012, 11, 5065-5071.</a:t>
            </a:r>
            <a:endParaRPr lang="en-US" sz="105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74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810" y="98425"/>
            <a:ext cx="10777770" cy="1325563"/>
          </a:xfrm>
        </p:spPr>
        <p:txBody>
          <a:bodyPr>
            <a:normAutofit/>
          </a:bodyPr>
          <a:lstStyle/>
          <a:p>
            <a:r>
              <a:rPr lang="en-US" sz="4400" dirty="0"/>
              <a:t>What Entrapment Database Searching Tells You About Your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652" y="1502381"/>
            <a:ext cx="3840480" cy="5185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547" y="3321773"/>
            <a:ext cx="5061607" cy="336658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337717" y="5084956"/>
            <a:ext cx="1345581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51435" y="5084956"/>
            <a:ext cx="1318144" cy="178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sz="1200" dirty="0">
                <a:solidFill>
                  <a:schemeClr val="accent1"/>
                </a:solidFill>
              </a:rPr>
              <a:t>After correcting for bias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35810" y="6604084"/>
            <a:ext cx="34067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 err="1">
                <a:solidFill>
                  <a:srgbClr val="4D5156"/>
                </a:solidFill>
                <a:latin typeface="+mj-lt"/>
              </a:rPr>
              <a:t>Vaudel</a:t>
            </a:r>
            <a:r>
              <a:rPr lang="en-US" sz="1050" i="1" dirty="0">
                <a:solidFill>
                  <a:srgbClr val="4D5156"/>
                </a:solidFill>
                <a:latin typeface="+mj-lt"/>
              </a:rPr>
              <a:t> et al., J. Proteome Res., 2012, 11, 5065-5071.</a:t>
            </a:r>
            <a:endParaRPr lang="en-US" sz="1050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7385" y="1636497"/>
            <a:ext cx="6133171" cy="15760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000" dirty="0">
                <a:solidFill>
                  <a:schemeClr val="accent1"/>
                </a:solidFill>
              </a:rPr>
              <a:t>Entrapment sequences are used to evaluate performance of analytical software.</a:t>
            </a:r>
          </a:p>
          <a:p>
            <a:pPr algn="l">
              <a:buClr>
                <a:schemeClr val="accent3"/>
              </a:buClr>
            </a:pPr>
            <a:endParaRPr lang="en-US" sz="2000" dirty="0">
              <a:solidFill>
                <a:schemeClr val="accent1"/>
              </a:solidFill>
            </a:endParaRPr>
          </a:p>
          <a:p>
            <a:pPr algn="l">
              <a:buClr>
                <a:schemeClr val="accent3"/>
              </a:buClr>
            </a:pPr>
            <a:r>
              <a:rPr lang="en-US" sz="2000" dirty="0">
                <a:solidFill>
                  <a:schemeClr val="accent1"/>
                </a:solidFill>
              </a:rPr>
              <a:t>Entrapment results should mimic decoy results.</a:t>
            </a:r>
          </a:p>
        </p:txBody>
      </p:sp>
    </p:spTree>
    <p:extLst>
      <p:ext uri="{BB962C8B-B14F-4D97-AF65-F5344CB8AC3E}">
        <p14:creationId xmlns:p14="http://schemas.microsoft.com/office/powerpoint/2010/main" val="35645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81;p16">
            <a:extLst>
              <a:ext uri="{FF2B5EF4-FFF2-40B4-BE49-F238E27FC236}">
                <a16:creationId xmlns:a16="http://schemas.microsoft.com/office/drawing/2014/main" id="{45BF5784-0DF4-4F26-82D8-4D5280088E11}"/>
              </a:ext>
            </a:extLst>
          </p:cNvPr>
          <p:cNvSpPr txBox="1">
            <a:spLocks noGrp="1"/>
          </p:cNvSpPr>
          <p:nvPr/>
        </p:nvSpPr>
        <p:spPr>
          <a:xfrm>
            <a:off x="852692" y="1029923"/>
            <a:ext cx="10960766" cy="518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/>
            <a:r>
              <a:rPr lang="en-US" sz="2400" dirty="0" smtClean="0">
                <a:solidFill>
                  <a:schemeClr val="tx1"/>
                </a:solidFill>
              </a:rPr>
              <a:t>TPP can be deployed be deployed in many different settings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Windows desktop/laptop/server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Linux desktop/laptop/server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Docker containers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Cloud computing instances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I</a:t>
            </a:r>
            <a:r>
              <a:rPr lang="en-US" sz="2000" dirty="0" smtClean="0">
                <a:solidFill>
                  <a:schemeClr val="tx1"/>
                </a:solidFill>
              </a:rPr>
              <a:t>n a compute cluster environment</a:t>
            </a:r>
          </a:p>
          <a:p>
            <a:pPr marL="285750" indent="-285750"/>
            <a:r>
              <a:rPr lang="en-US" sz="2400" dirty="0" smtClean="0">
                <a:solidFill>
                  <a:schemeClr val="tx1"/>
                </a:solidFill>
              </a:rPr>
              <a:t>TPP has supported SGE schedulers for a long time</a:t>
            </a:r>
          </a:p>
          <a:p>
            <a:pPr marL="285750" indent="-285750"/>
            <a:r>
              <a:rPr lang="en-US" sz="2400" dirty="0" smtClean="0">
                <a:solidFill>
                  <a:schemeClr val="tx1"/>
                </a:solidFill>
              </a:rPr>
              <a:t>TPP 6.1.0 now has support for the SLURM cluster scheduler</a:t>
            </a:r>
          </a:p>
          <a:p>
            <a:pPr marL="742950" lvl="1" indent="-285750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Run database searching (e.g. Comet) in parallel on cluster via GUI</a:t>
            </a:r>
            <a:endParaRPr lang="en-US" sz="200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Run validation tools (e.g. PeptideProphet) and quant tools (e.g. </a:t>
            </a:r>
            <a:r>
              <a:rPr lang="en-US" sz="2000" dirty="0" err="1" smtClean="0">
                <a:solidFill>
                  <a:schemeClr val="tx1"/>
                </a:solidFill>
              </a:rPr>
              <a:t>StPeter</a:t>
            </a:r>
            <a:r>
              <a:rPr lang="en-US" sz="2000" dirty="0" smtClean="0">
                <a:solidFill>
                  <a:schemeClr val="tx1"/>
                </a:solidFill>
              </a:rPr>
              <a:t>) on cluster nodes via GUI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/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/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cluster 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010" y="122316"/>
            <a:ext cx="9719400" cy="702874"/>
          </a:xfrm>
        </p:spPr>
        <p:txBody>
          <a:bodyPr/>
          <a:lstStyle/>
          <a:p>
            <a:r>
              <a:rPr lang="en-US" dirty="0"/>
              <a:t>Entrapment Database Searching in TPP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350675" y="1063804"/>
            <a:ext cx="1828800" cy="2743200"/>
            <a:chOff x="2005909" y="13787342"/>
            <a:chExt cx="1371600" cy="2926080"/>
          </a:xfrm>
        </p:grpSpPr>
        <p:sp>
          <p:nvSpPr>
            <p:cNvPr id="33" name="Rounded Rectangle 32"/>
            <p:cNvSpPr/>
            <p:nvPr/>
          </p:nvSpPr>
          <p:spPr>
            <a:xfrm>
              <a:off x="2005909" y="13787342"/>
              <a:ext cx="1371600" cy="2926080"/>
            </a:xfrm>
            <a:prstGeom prst="roundRect">
              <a:avLst/>
            </a:prstGeom>
            <a:solidFill>
              <a:srgbClr val="C0504D">
                <a:alpha val="5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Hexagon 33"/>
            <p:cNvSpPr/>
            <p:nvPr/>
          </p:nvSpPr>
          <p:spPr>
            <a:xfrm>
              <a:off x="2177359" y="14665166"/>
              <a:ext cx="1028700" cy="1170432"/>
            </a:xfrm>
            <a:prstGeom prst="hexagon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Comet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494943" y="1063802"/>
            <a:ext cx="3474720" cy="2743200"/>
            <a:chOff x="3483278" y="13787342"/>
            <a:chExt cx="2807439" cy="2926080"/>
          </a:xfrm>
        </p:grpSpPr>
        <p:sp>
          <p:nvSpPr>
            <p:cNvPr id="37" name="Rounded Rectangle 36"/>
            <p:cNvSpPr/>
            <p:nvPr/>
          </p:nvSpPr>
          <p:spPr>
            <a:xfrm>
              <a:off x="3483278" y="13787342"/>
              <a:ext cx="2807439" cy="2926080"/>
            </a:xfrm>
            <a:prstGeom prst="roundRect">
              <a:avLst>
                <a:gd name="adj" fmla="val 9710"/>
              </a:avLst>
            </a:prstGeom>
            <a:solidFill>
              <a:srgbClr val="4F81BD">
                <a:alpha val="5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Hexagon 37"/>
            <p:cNvSpPr/>
            <p:nvPr/>
          </p:nvSpPr>
          <p:spPr>
            <a:xfrm>
              <a:off x="4952298" y="14665166"/>
              <a:ext cx="1108200" cy="1170432"/>
            </a:xfrm>
            <a:prstGeom prst="hexagon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iProphet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Hexagon 38"/>
            <p:cNvSpPr/>
            <p:nvPr/>
          </p:nvSpPr>
          <p:spPr>
            <a:xfrm>
              <a:off x="3689673" y="14665166"/>
              <a:ext cx="1108200" cy="1170432"/>
            </a:xfrm>
            <a:prstGeom prst="hexagon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Peptide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Prophet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40647" y="1063804"/>
            <a:ext cx="2194560" cy="2743200"/>
            <a:chOff x="1317999" y="825190"/>
            <a:chExt cx="2194560" cy="3337932"/>
          </a:xfrm>
        </p:grpSpPr>
        <p:sp>
          <p:nvSpPr>
            <p:cNvPr id="41" name="Rounded Rectangle 40"/>
            <p:cNvSpPr/>
            <p:nvPr/>
          </p:nvSpPr>
          <p:spPr>
            <a:xfrm>
              <a:off x="1317999" y="825190"/>
              <a:ext cx="2194560" cy="3337932"/>
            </a:xfrm>
            <a:prstGeom prst="roundRect">
              <a:avLst/>
            </a:prstGeom>
            <a:solidFill>
              <a:srgbClr val="F79646">
                <a:alpha val="50000"/>
              </a:srgbClr>
            </a:solidFill>
            <a:ln>
              <a:noFill/>
            </a:ln>
            <a:effectLst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735650" y="1001350"/>
              <a:ext cx="1371600" cy="1280160"/>
              <a:chOff x="1326772" y="1172335"/>
              <a:chExt cx="1594123" cy="1428003"/>
            </a:xfrm>
          </p:grpSpPr>
          <p:pic>
            <p:nvPicPr>
              <p:cNvPr id="10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6772" y="1172335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811" y="121895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0850" y="127139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2889" y="132383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4928" y="137627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1922310" y="2801560"/>
              <a:ext cx="1005840" cy="1005840"/>
              <a:chOff x="3757961" y="3084059"/>
              <a:chExt cx="1085385" cy="1480507"/>
            </a:xfrm>
          </p:grpSpPr>
          <p:sp>
            <p:nvSpPr>
              <p:cNvPr id="9" name="Can 8"/>
              <p:cNvSpPr/>
              <p:nvPr/>
            </p:nvSpPr>
            <p:spPr>
              <a:xfrm>
                <a:off x="3757961" y="3712245"/>
                <a:ext cx="1085385" cy="852321"/>
              </a:xfrm>
              <a:prstGeom prst="ca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Decoy Proteins</a:t>
                </a: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3757961" y="3084059"/>
                <a:ext cx="1085385" cy="852321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/>
                  <a:t>Target Proteins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914750" y="2279464"/>
              <a:ext cx="1102950" cy="2199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dirty="0">
                  <a:solidFill>
                    <a:schemeClr val="accent1"/>
                  </a:solidFill>
                </a:rPr>
                <a:t>MS Data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69975" y="3772183"/>
              <a:ext cx="1102950" cy="2199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dirty="0">
                  <a:solidFill>
                    <a:schemeClr val="accent1"/>
                  </a:solidFill>
                </a:rPr>
                <a:t>FASTA</a:t>
              </a:r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5949812" y="2110396"/>
            <a:ext cx="457200" cy="686499"/>
          </a:xfrm>
          <a:prstGeom prst="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8093345" y="2092153"/>
            <a:ext cx="457200" cy="686499"/>
          </a:xfrm>
          <a:prstGeom prst="rightArrow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70633" y="3073548"/>
            <a:ext cx="1339901" cy="1807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sz="2400" dirty="0">
                <a:solidFill>
                  <a:schemeClr val="accent1"/>
                </a:solidFill>
              </a:rPr>
              <a:t>Search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848967" y="3142847"/>
            <a:ext cx="2766672" cy="1807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dirty="0">
                <a:solidFill>
                  <a:schemeClr val="accent1"/>
                </a:solidFill>
              </a:rPr>
              <a:t>PSM/Peptide Sequence Validation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350675" y="4037713"/>
            <a:ext cx="1828800" cy="2743200"/>
            <a:chOff x="2005909" y="13787342"/>
            <a:chExt cx="1371600" cy="2926080"/>
          </a:xfrm>
        </p:grpSpPr>
        <p:sp>
          <p:nvSpPr>
            <p:cNvPr id="52" name="Rounded Rectangle 51"/>
            <p:cNvSpPr/>
            <p:nvPr/>
          </p:nvSpPr>
          <p:spPr>
            <a:xfrm>
              <a:off x="2005909" y="13787342"/>
              <a:ext cx="1371600" cy="2926080"/>
            </a:xfrm>
            <a:prstGeom prst="roundRect">
              <a:avLst/>
            </a:prstGeom>
            <a:solidFill>
              <a:srgbClr val="C0504D">
                <a:alpha val="5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>
              <a:off x="2177359" y="14665166"/>
              <a:ext cx="1028700" cy="1170432"/>
            </a:xfrm>
            <a:prstGeom prst="hexagon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Comet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94943" y="4037711"/>
            <a:ext cx="3474720" cy="2743200"/>
            <a:chOff x="3483278" y="13787342"/>
            <a:chExt cx="2807439" cy="2926080"/>
          </a:xfrm>
        </p:grpSpPr>
        <p:sp>
          <p:nvSpPr>
            <p:cNvPr id="55" name="Rounded Rectangle 54"/>
            <p:cNvSpPr/>
            <p:nvPr/>
          </p:nvSpPr>
          <p:spPr>
            <a:xfrm>
              <a:off x="3483278" y="13787342"/>
              <a:ext cx="2807439" cy="2926080"/>
            </a:xfrm>
            <a:prstGeom prst="roundRect">
              <a:avLst>
                <a:gd name="adj" fmla="val 9710"/>
              </a:avLst>
            </a:prstGeom>
            <a:solidFill>
              <a:srgbClr val="4F81BD">
                <a:alpha val="50000"/>
              </a:srgb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>
              <a:off x="4952298" y="14665166"/>
              <a:ext cx="1108200" cy="1170432"/>
            </a:xfrm>
            <a:prstGeom prst="hexagon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iProphet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>
              <a:off x="3689673" y="14665166"/>
              <a:ext cx="1108200" cy="1170432"/>
            </a:xfrm>
            <a:prstGeom prst="hexagon">
              <a:avLst/>
            </a:prstGeom>
            <a:gradFill rotWithShape="1">
              <a:gsLst>
                <a:gs pos="0">
                  <a:srgbClr val="4F81BD">
                    <a:tint val="50000"/>
                    <a:satMod val="300000"/>
                  </a:srgbClr>
                </a:gs>
                <a:gs pos="35000">
                  <a:srgbClr val="4F81BD">
                    <a:tint val="37000"/>
                    <a:satMod val="300000"/>
                  </a:srgbClr>
                </a:gs>
                <a:gs pos="100000">
                  <a:srgbClr val="4F81B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Peptide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Prophet</a:t>
              </a:r>
            </a:p>
          </p:txBody>
        </p:sp>
      </p:grpSp>
      <p:sp>
        <p:nvSpPr>
          <p:cNvPr id="72" name="Right Arrow 71"/>
          <p:cNvSpPr/>
          <p:nvPr/>
        </p:nvSpPr>
        <p:spPr>
          <a:xfrm>
            <a:off x="8093345" y="5066062"/>
            <a:ext cx="457200" cy="686499"/>
          </a:xfrm>
          <a:prstGeom prst="rightArrow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570633" y="6047457"/>
            <a:ext cx="1339901" cy="1807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sz="2400" dirty="0">
                <a:solidFill>
                  <a:schemeClr val="accent1"/>
                </a:solidFill>
              </a:rPr>
              <a:t>Search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848967" y="6116756"/>
            <a:ext cx="2766672" cy="1807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dirty="0">
                <a:solidFill>
                  <a:schemeClr val="accent1"/>
                </a:solidFill>
              </a:rPr>
              <a:t>PSM/Peptide Sequence Validation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4027" y="1063802"/>
            <a:ext cx="3617773" cy="13116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Standard </a:t>
            </a:r>
          </a:p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Target/Decoy </a:t>
            </a:r>
          </a:p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Search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945629" y="4018210"/>
            <a:ext cx="3617773" cy="906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Entrapment </a:t>
            </a:r>
          </a:p>
          <a:p>
            <a:pPr algn="l">
              <a:buClr>
                <a:schemeClr val="accent3"/>
              </a:buClr>
            </a:pPr>
            <a:r>
              <a:rPr lang="en-US" sz="2300" dirty="0">
                <a:solidFill>
                  <a:schemeClr val="accent1"/>
                </a:solidFill>
              </a:rPr>
              <a:t>Search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840647" y="4037713"/>
            <a:ext cx="2194560" cy="2743200"/>
            <a:chOff x="2658618" y="4035402"/>
            <a:chExt cx="2194560" cy="2743200"/>
          </a:xfrm>
        </p:grpSpPr>
        <p:sp>
          <p:nvSpPr>
            <p:cNvPr id="59" name="Rounded Rectangle 58"/>
            <p:cNvSpPr/>
            <p:nvPr/>
          </p:nvSpPr>
          <p:spPr>
            <a:xfrm>
              <a:off x="2658618" y="4035402"/>
              <a:ext cx="2194560" cy="2743200"/>
            </a:xfrm>
            <a:prstGeom prst="roundRect">
              <a:avLst/>
            </a:prstGeom>
            <a:solidFill>
              <a:srgbClr val="F79646">
                <a:alpha val="50000"/>
              </a:srgbClr>
            </a:solidFill>
            <a:ln>
              <a:noFill/>
            </a:ln>
            <a:effectLst/>
          </p:spPr>
          <p:txBody>
            <a:bodyPr wrap="none" lIns="0" tIns="0" rIns="0" bIns="0" rtlCol="0" anchor="t" anchorCtr="0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076269" y="4180175"/>
              <a:ext cx="1371600" cy="1052069"/>
              <a:chOff x="1326772" y="1172335"/>
              <a:chExt cx="1594123" cy="1428003"/>
            </a:xfrm>
          </p:grpSpPr>
          <p:pic>
            <p:nvPicPr>
              <p:cNvPr id="66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6772" y="1172335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811" y="121895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0850" y="127139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2889" y="132383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31" descr="nofi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4928" y="1376273"/>
                <a:ext cx="1385967" cy="1224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TextBox 61"/>
            <p:cNvSpPr txBox="1"/>
            <p:nvPr/>
          </p:nvSpPr>
          <p:spPr>
            <a:xfrm>
              <a:off x="3255369" y="5230562"/>
              <a:ext cx="1102950" cy="1807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dirty="0">
                  <a:solidFill>
                    <a:schemeClr val="accent1"/>
                  </a:solidFill>
                </a:rPr>
                <a:t>MS Data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210594" y="6457318"/>
              <a:ext cx="1102950" cy="1807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dirty="0">
                  <a:solidFill>
                    <a:schemeClr val="accent1"/>
                  </a:solidFill>
                </a:rPr>
                <a:t>FASTA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3356331" y="5637784"/>
              <a:ext cx="822960" cy="822960"/>
              <a:chOff x="3280699" y="5289324"/>
              <a:chExt cx="1005840" cy="1189419"/>
            </a:xfrm>
          </p:grpSpPr>
          <p:sp>
            <p:nvSpPr>
              <p:cNvPr id="64" name="Can 63"/>
              <p:cNvSpPr/>
              <p:nvPr/>
            </p:nvSpPr>
            <p:spPr>
              <a:xfrm>
                <a:off x="3280699" y="6002858"/>
                <a:ext cx="1005840" cy="475885"/>
              </a:xfrm>
              <a:prstGeom prst="can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/>
                  <a:t>Decoy Proteins</a:t>
                </a:r>
              </a:p>
            </p:txBody>
          </p:sp>
          <p:sp>
            <p:nvSpPr>
              <p:cNvPr id="77" name="Can 76"/>
              <p:cNvSpPr/>
              <p:nvPr/>
            </p:nvSpPr>
            <p:spPr>
              <a:xfrm>
                <a:off x="3280699" y="5643678"/>
                <a:ext cx="1005840" cy="475885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/>
                  <a:t>Entrapment Proteins</a:t>
                </a:r>
              </a:p>
            </p:txBody>
          </p:sp>
          <p:sp>
            <p:nvSpPr>
              <p:cNvPr id="65" name="Can 64"/>
              <p:cNvSpPr/>
              <p:nvPr/>
            </p:nvSpPr>
            <p:spPr>
              <a:xfrm>
                <a:off x="3280699" y="5289324"/>
                <a:ext cx="1005840" cy="475885"/>
              </a:xfrm>
              <a:prstGeom prst="can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/>
                  <a:t>Target Proteins</a:t>
                </a:r>
              </a:p>
            </p:txBody>
          </p:sp>
        </p:grpSp>
      </p:grpSp>
      <p:sp>
        <p:nvSpPr>
          <p:cNvPr id="71" name="Right Arrow 70"/>
          <p:cNvSpPr/>
          <p:nvPr/>
        </p:nvSpPr>
        <p:spPr>
          <a:xfrm>
            <a:off x="5949812" y="5084305"/>
            <a:ext cx="457200" cy="686499"/>
          </a:xfrm>
          <a:prstGeom prst="rightArrow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179" y="179870"/>
            <a:ext cx="10930479" cy="821821"/>
          </a:xfrm>
        </p:spPr>
        <p:txBody>
          <a:bodyPr>
            <a:noAutofit/>
          </a:bodyPr>
          <a:lstStyle/>
          <a:p>
            <a:r>
              <a:rPr lang="en-US" sz="4400" dirty="0"/>
              <a:t>Building Your Entrapment Database in TPP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917" y="1235781"/>
            <a:ext cx="5277354" cy="34670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55141" y="1300867"/>
            <a:ext cx="10436136" cy="5311194"/>
            <a:chOff x="1555141" y="1300867"/>
            <a:chExt cx="10436136" cy="5311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5141" y="2954461"/>
              <a:ext cx="5465380" cy="3657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4585" y="4027497"/>
              <a:ext cx="4140575" cy="1919124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7119660" y="4754136"/>
              <a:ext cx="475785" cy="6393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94585" y="4326673"/>
              <a:ext cx="1025669" cy="22302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94585" y="5597912"/>
              <a:ext cx="1025669" cy="21559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94585" y="4962292"/>
              <a:ext cx="1025669" cy="22302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19660" y="1300867"/>
              <a:ext cx="4871617" cy="23864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buClr>
                  <a:schemeClr val="accent3"/>
                </a:buClr>
              </a:pPr>
              <a:r>
                <a:rPr lang="en-US" sz="2300" b="1" dirty="0">
                  <a:solidFill>
                    <a:schemeClr val="accent1"/>
                  </a:solidFill>
                </a:rPr>
                <a:t>All randomized decoys are alternately followed by “0” or “1”.</a:t>
              </a:r>
            </a:p>
            <a:p>
              <a:pPr marL="342900" indent="-342900" algn="l">
                <a:buClr>
                  <a:schemeClr val="accent4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accent1"/>
                  </a:solidFill>
                </a:rPr>
                <a:t>Two unique identifiers for known false sequences allows one identifier to be used for entrapment.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88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179" y="144618"/>
            <a:ext cx="10848703" cy="1325563"/>
          </a:xfrm>
        </p:spPr>
        <p:txBody>
          <a:bodyPr>
            <a:noAutofit/>
          </a:bodyPr>
          <a:lstStyle/>
          <a:p>
            <a:r>
              <a:rPr lang="en-US" sz="4800" dirty="0"/>
              <a:t>Using Entrapment Databases with </a:t>
            </a:r>
            <a:r>
              <a:rPr lang="en-US" sz="4800" dirty="0" err="1"/>
              <a:t>PeptideProphet</a:t>
            </a:r>
            <a:r>
              <a:rPr lang="en-US" sz="4800" dirty="0"/>
              <a:t>/</a:t>
            </a:r>
            <a:r>
              <a:rPr lang="en-US" sz="4800" dirty="0" err="1"/>
              <a:t>iProphet</a:t>
            </a:r>
            <a:endParaRPr lang="en-US" sz="4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332803" y="1636551"/>
            <a:ext cx="8229600" cy="1959488"/>
            <a:chOff x="1310500" y="1718327"/>
            <a:chExt cx="8229600" cy="19594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0500" y="1718327"/>
              <a:ext cx="8229600" cy="50495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0500" y="2223281"/>
              <a:ext cx="8229600" cy="145453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48" y="4952628"/>
            <a:ext cx="1530249" cy="1554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243" y="3786210"/>
            <a:ext cx="2718596" cy="2743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8774" y="5946574"/>
            <a:ext cx="505522" cy="4757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67048" y="3752786"/>
            <a:ext cx="2406575" cy="4557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1600" dirty="0" err="1">
                <a:solidFill>
                  <a:schemeClr val="accent1"/>
                </a:solidFill>
              </a:rPr>
              <a:t>PeptideProphet</a:t>
            </a:r>
            <a:r>
              <a:rPr lang="en-US" sz="1600" dirty="0">
                <a:solidFill>
                  <a:schemeClr val="accent1"/>
                </a:solidFill>
              </a:rPr>
              <a:t> Evaluation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323737" y="3786210"/>
            <a:ext cx="3181419" cy="2950469"/>
            <a:chOff x="2729006" y="3786210"/>
            <a:chExt cx="3181419" cy="295046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1147" y="3786210"/>
              <a:ext cx="2749278" cy="2743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330499" y="6463845"/>
              <a:ext cx="2520176" cy="2728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sz="1200" dirty="0">
                  <a:solidFill>
                    <a:schemeClr val="bg2"/>
                  </a:solidFill>
                </a:rPr>
                <a:t>Decoy-estimated Error Rate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2729006" y="4075727"/>
              <a:ext cx="531539" cy="1980085"/>
            </a:xfrm>
            <a:prstGeom prst="rect">
              <a:avLst/>
            </a:prstGeom>
            <a:noFill/>
          </p:spPr>
          <p:txBody>
            <a:bodyPr vert="vert270" wrap="square" rtlCol="0">
              <a:noAutofit/>
            </a:bodyPr>
            <a:lstStyle/>
            <a:p>
              <a:pPr algn="ctr">
                <a:buClr>
                  <a:schemeClr val="accent3"/>
                </a:buClr>
              </a:pPr>
              <a:r>
                <a:rPr lang="en-US" sz="1200" dirty="0">
                  <a:solidFill>
                    <a:schemeClr val="bg2"/>
                  </a:solidFill>
                </a:rPr>
                <a:t>Prophet-predicted Error Rate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095453" y="6483545"/>
            <a:ext cx="2520176" cy="2728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sz="1200" dirty="0">
                <a:solidFill>
                  <a:schemeClr val="bg2"/>
                </a:solidFill>
              </a:rPr>
              <a:t>Decoy-estimated Error Rate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8469129" y="4148399"/>
            <a:ext cx="531539" cy="1980085"/>
          </a:xfrm>
          <a:prstGeom prst="rect">
            <a:avLst/>
          </a:prstGeom>
          <a:noFill/>
        </p:spPr>
        <p:txBody>
          <a:bodyPr vert="vert270" wrap="square" rtlCol="0">
            <a:noAutofit/>
          </a:bodyPr>
          <a:lstStyle/>
          <a:p>
            <a:pPr algn="ctr">
              <a:buClr>
                <a:schemeClr val="accent3"/>
              </a:buClr>
            </a:pPr>
            <a:r>
              <a:rPr lang="en-US" sz="1200" dirty="0">
                <a:solidFill>
                  <a:schemeClr val="bg2"/>
                </a:solidFill>
              </a:rPr>
              <a:t>Prophet-predicted Error Rate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49863" y="3788440"/>
            <a:ext cx="2406575" cy="4557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>
                <a:schemeClr val="accent3"/>
              </a:buClr>
            </a:pPr>
            <a:r>
              <a:rPr lang="en-US" sz="1600" dirty="0" err="1">
                <a:solidFill>
                  <a:schemeClr val="accent1"/>
                </a:solidFill>
              </a:rPr>
              <a:t>iProphet</a:t>
            </a:r>
            <a:r>
              <a:rPr lang="en-US" sz="1600" dirty="0">
                <a:solidFill>
                  <a:schemeClr val="accent1"/>
                </a:solidFill>
              </a:rPr>
              <a:t> Evaluation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62689" y="4111999"/>
            <a:ext cx="1576039" cy="5233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Clr>
                <a:schemeClr val="accent5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/>
                </a:solidFill>
              </a:rPr>
              <a:t>Peptide-level</a:t>
            </a:r>
          </a:p>
          <a:p>
            <a:pPr marL="342900" indent="-342900" algn="l">
              <a:buClr>
                <a:srgbClr val="055B1C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accent1"/>
                </a:solidFill>
              </a:rPr>
              <a:t>PSM-level</a:t>
            </a:r>
          </a:p>
        </p:txBody>
      </p:sp>
      <p:cxnSp>
        <p:nvCxnSpPr>
          <p:cNvPr id="30" name="Straight Arrow Connector 29"/>
          <p:cNvCxnSpPr>
            <a:stCxn id="9" idx="3"/>
          </p:cNvCxnSpPr>
          <p:nvPr/>
        </p:nvCxnSpPr>
        <p:spPr>
          <a:xfrm flipV="1">
            <a:off x="2004296" y="6184466"/>
            <a:ext cx="1585210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1CC4-6E5D-724F-DDF9-5727DAEB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400" y="516325"/>
            <a:ext cx="9719400" cy="865323"/>
          </a:xfrm>
        </p:spPr>
        <p:txBody>
          <a:bodyPr>
            <a:noAutofit/>
          </a:bodyPr>
          <a:lstStyle/>
          <a:p>
            <a:r>
              <a:rPr lang="en-US" sz="4800" dirty="0"/>
              <a:t>Questions and Discussion 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3F813-1F2A-7DFC-3D06-A1A7EDCEE11B}"/>
              </a:ext>
            </a:extLst>
          </p:cNvPr>
          <p:cNvSpPr txBox="1"/>
          <p:nvPr/>
        </p:nvSpPr>
        <p:spPr>
          <a:xfrm>
            <a:off x="1813721" y="1753437"/>
            <a:ext cx="9576079" cy="44715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Who uses entrapment databases in their analysis?</a:t>
            </a: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What size entrapment databases do people use and how does it affect </a:t>
            </a:r>
            <a:r>
              <a:rPr lang="en-US" sz="2800">
                <a:solidFill>
                  <a:schemeClr val="accent1"/>
                </a:solidFill>
              </a:rPr>
              <a:t>analysis performance?</a:t>
            </a:r>
            <a:endParaRPr lang="en-US" sz="2800" dirty="0">
              <a:solidFill>
                <a:schemeClr val="accent1"/>
              </a:solidFill>
            </a:endParaRP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marL="457200" indent="-457200" algn="l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How do people evaluate error estimation and algorithm performance?</a:t>
            </a:r>
          </a:p>
        </p:txBody>
      </p:sp>
    </p:spTree>
    <p:extLst>
      <p:ext uri="{BB962C8B-B14F-4D97-AF65-F5344CB8AC3E}">
        <p14:creationId xmlns:p14="http://schemas.microsoft.com/office/powerpoint/2010/main" val="21927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TPP cluster usage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432" y="883404"/>
            <a:ext cx="7566081" cy="45565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014" y="883404"/>
            <a:ext cx="3611418" cy="54863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Pull-down menu with options to run locally or in cluster</a:t>
            </a: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chemeClr val="accent1"/>
              </a:solidFill>
            </a:endParaRP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Can be set to only run on cluster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Useful for high-CPU jobs that would otherwise overwhelm the webserver, such as database searching, DIA </a:t>
            </a:r>
            <a:r>
              <a:rPr lang="en-US" dirty="0" err="1" smtClean="0">
                <a:solidFill>
                  <a:schemeClr val="accent1"/>
                </a:solidFill>
              </a:rPr>
              <a:t>anlalysis</a:t>
            </a:r>
            <a:r>
              <a:rPr lang="en-US" dirty="0" smtClean="0">
                <a:solidFill>
                  <a:schemeClr val="accent1"/>
                </a:solidFill>
              </a:rPr>
              <a:t>, PSM validation, </a:t>
            </a:r>
            <a:r>
              <a:rPr lang="en-US" dirty="0" err="1" smtClean="0">
                <a:solidFill>
                  <a:schemeClr val="accent1"/>
                </a:solidFill>
              </a:rPr>
              <a:t>etc</a:t>
            </a:r>
            <a:endParaRPr lang="en-US" dirty="0" smtClean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</a:endParaRP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Number of cores requested matches user input (or value in </a:t>
            </a:r>
            <a:r>
              <a:rPr lang="en-US" sz="2000" dirty="0" err="1" smtClean="0">
                <a:solidFill>
                  <a:schemeClr val="accent1"/>
                </a:solidFill>
              </a:rPr>
              <a:t>params</a:t>
            </a:r>
            <a:r>
              <a:rPr lang="en-US" sz="2000" dirty="0" smtClean="0">
                <a:solidFill>
                  <a:schemeClr val="accent1"/>
                </a:solidFill>
              </a:rPr>
              <a:t> file)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9346279">
            <a:off x="6207072" y="4633993"/>
            <a:ext cx="978408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763" y="5439906"/>
            <a:ext cx="5366941" cy="141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TPP cluster usage example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85" y="3616917"/>
            <a:ext cx="10553700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753" y="2010900"/>
            <a:ext cx="1352550" cy="781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5620" y="1107322"/>
            <a:ext cx="3394129" cy="206127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1"/>
                </a:solidFill>
              </a:rPr>
              <a:t>Search job gets submitted to cluster queue via specialized script</a:t>
            </a:r>
            <a:br>
              <a:rPr lang="en-US" sz="2300" dirty="0" smtClean="0">
                <a:solidFill>
                  <a:schemeClr val="accent1"/>
                </a:solidFill>
              </a:rPr>
            </a:br>
            <a:endParaRPr lang="en-US" sz="2300" dirty="0" smtClean="0">
              <a:solidFill>
                <a:schemeClr val="accent1"/>
              </a:solidFill>
            </a:endParaRP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300" dirty="0">
              <a:solidFill>
                <a:schemeClr val="accent1"/>
              </a:solidFill>
            </a:endParaRP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accent1"/>
                </a:solidFill>
              </a:rPr>
              <a:t>UI asynchronously monitors for completion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062" y="2010900"/>
            <a:ext cx="1304925" cy="80962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9346279">
            <a:off x="6121831" y="3626603"/>
            <a:ext cx="978408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9346279">
            <a:off x="4983992" y="3289737"/>
            <a:ext cx="978408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9095868" y="2196272"/>
            <a:ext cx="401628" cy="364795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51" y="767304"/>
            <a:ext cx="6420798" cy="609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TPP cluster usage example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0014" y="883404"/>
            <a:ext cx="3653498" cy="54863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New cluster overview page</a:t>
            </a: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</a:endParaRP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Top panel shows node utilization and availability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Enables users to </a:t>
            </a:r>
            <a:r>
              <a:rPr lang="en-US" dirty="0" smtClean="0">
                <a:solidFill>
                  <a:schemeClr val="accent1"/>
                </a:solidFill>
              </a:rPr>
              <a:t>estimate job completion time and adjust number of CPUs requested before submission</a:t>
            </a: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</a:endParaRPr>
          </a:p>
          <a:p>
            <a:pPr marL="342900" indent="-342900" algn="l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1"/>
                </a:solidFill>
              </a:rPr>
              <a:t>Bottom panel shows queue status and basic job properties (e.g. job type, CPU usage, </a:t>
            </a:r>
            <a:r>
              <a:rPr lang="en-US" sz="2000" dirty="0" err="1" smtClean="0">
                <a:solidFill>
                  <a:schemeClr val="accent1"/>
                </a:solidFill>
              </a:rPr>
              <a:t>etc</a:t>
            </a:r>
            <a:r>
              <a:rPr lang="en-US" sz="2000" dirty="0" smtClean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346279">
            <a:off x="8570700" y="1281059"/>
            <a:ext cx="978408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BCA8D9-E27E-40A9-9780-BE3B0A2A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039845-3612-4FE4-A67D-43E7DD916286}"/>
              </a:ext>
            </a:extLst>
          </p:cNvPr>
          <p:cNvSpPr/>
          <p:nvPr/>
        </p:nvSpPr>
        <p:spPr>
          <a:xfrm>
            <a:off x="946919" y="1171768"/>
            <a:ext cx="10903688" cy="3539426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marL="346050" indent="-228584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Are you currently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running in a Linux or cluster environment?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50" indent="-228584"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50" indent="-228584">
              <a:buFont typeface="Wingdings" panose="05000000000000000000" pitchFamily="2" charset="2"/>
              <a:buChar char="§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 do you want to be?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50" indent="-228584"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50" indent="-228584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Experiences?</a:t>
            </a:r>
          </a:p>
          <a:p>
            <a:pPr marL="346050" indent="-228584"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50" indent="-228584"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there an aspect that we should add?</a:t>
            </a:r>
          </a:p>
          <a:p>
            <a:pPr marL="346050" indent="-228584"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B 2019">
  <a:themeElements>
    <a:clrScheme name="ISB 2019 Colors">
      <a:dk1>
        <a:sysClr val="windowText" lastClr="000000"/>
      </a:dk1>
      <a:lt1>
        <a:sysClr val="window" lastClr="FFFFFF"/>
      </a:lt1>
      <a:dk2>
        <a:srgbClr val="500895"/>
      </a:dk2>
      <a:lt2>
        <a:srgbClr val="77787B"/>
      </a:lt2>
      <a:accent1>
        <a:srgbClr val="002664"/>
      </a:accent1>
      <a:accent2>
        <a:srgbClr val="006EFF"/>
      </a:accent2>
      <a:accent3>
        <a:srgbClr val="23EDEC"/>
      </a:accent3>
      <a:accent4>
        <a:srgbClr val="FF5F00"/>
      </a:accent4>
      <a:accent5>
        <a:srgbClr val="82003C"/>
      </a:accent5>
      <a:accent6>
        <a:srgbClr val="959595"/>
      </a:accent6>
      <a:hlink>
        <a:srgbClr val="006EFF"/>
      </a:hlink>
      <a:folHlink>
        <a:srgbClr val="002664"/>
      </a:folHlink>
    </a:clrScheme>
    <a:fontScheme name="ISB 2019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marL="342900" indent="-342900" algn="l">
          <a:buClr>
            <a:schemeClr val="accent3"/>
          </a:buClr>
          <a:buFont typeface="Arial" panose="020B0604020202020204" pitchFamily="34" charset="0"/>
          <a:buChar char="–"/>
          <a:defRPr sz="230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7119</TotalTime>
  <Words>2174</Words>
  <Application>Microsoft Office PowerPoint</Application>
  <PresentationFormat>Widescreen</PresentationFormat>
  <Paragraphs>427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Cambria Math</vt:lpstr>
      <vt:lpstr>Gill Sans MT</vt:lpstr>
      <vt:lpstr>Helvetica</vt:lpstr>
      <vt:lpstr>Humanst521 BT</vt:lpstr>
      <vt:lpstr>Tahoma</vt:lpstr>
      <vt:lpstr>Wingdings</vt:lpstr>
      <vt:lpstr>ISB 2019</vt:lpstr>
      <vt:lpstr>Trans-Proteomic Pipeline: Recent Advances and Future Directions </vt:lpstr>
      <vt:lpstr>Agenda</vt:lpstr>
      <vt:lpstr>Trans-Proteomic Pipeline (TPP) Overview</vt:lpstr>
      <vt:lpstr>TPP 6.1.0 Released June 3</vt:lpstr>
      <vt:lpstr>Compute cluster deployment</vt:lpstr>
      <vt:lpstr>TPP cluster usage example</vt:lpstr>
      <vt:lpstr>TPP cluster usage example</vt:lpstr>
      <vt:lpstr>TPP cluster usage example</vt:lpstr>
      <vt:lpstr>Discussion</vt:lpstr>
      <vt:lpstr>Agenda</vt:lpstr>
      <vt:lpstr>BioContainers/Docker Container Platform</vt:lpstr>
      <vt:lpstr>How Docker Containers Work</vt:lpstr>
      <vt:lpstr>Getting TPP Started With Docker</vt:lpstr>
      <vt:lpstr>Running the TPP GUI From Docker</vt:lpstr>
      <vt:lpstr>Running Any TPP Tool From Docker</vt:lpstr>
      <vt:lpstr>Analysis In the Cloud</vt:lpstr>
      <vt:lpstr>Cloud Computing and Amazon Web Services </vt:lpstr>
      <vt:lpstr>TPP Amazon Images</vt:lpstr>
      <vt:lpstr>Using TPP on the Cloud</vt:lpstr>
      <vt:lpstr>TPP Web Launcher for Amazon (TWA)</vt:lpstr>
      <vt:lpstr>Using the amztpp Tool</vt:lpstr>
      <vt:lpstr>Costs of Cloud Computing</vt:lpstr>
      <vt:lpstr>Amazon Web Services Cost Management</vt:lpstr>
      <vt:lpstr>Other Clouds?</vt:lpstr>
      <vt:lpstr>Microsoft Azure</vt:lpstr>
      <vt:lpstr>TPP on Microsoft Azure Cloud</vt:lpstr>
      <vt:lpstr>Questions and Discussion Topics</vt:lpstr>
      <vt:lpstr>Agenda</vt:lpstr>
      <vt:lpstr>What are Magnum and PTMProphet?</vt:lpstr>
      <vt:lpstr>How to run Magnum with TPP?</vt:lpstr>
      <vt:lpstr>How to run Magnum with TPP?</vt:lpstr>
      <vt:lpstr>Magnum Search Page</vt:lpstr>
      <vt:lpstr>Magnum.conf</vt:lpstr>
      <vt:lpstr>Running PeptideProphet on Magnum Search Results</vt:lpstr>
      <vt:lpstr>(optional) : Variable Modification Count Model</vt:lpstr>
      <vt:lpstr>Running PTMProphet of PeptideProphet on Analysis of Magnum Search Results</vt:lpstr>
      <vt:lpstr>Running PTMProphet on PeptideProphet Analysis of Magnum Search Results</vt:lpstr>
      <vt:lpstr>Running PTMProphet on PeptideProphet Analysis of Magnum Search Results</vt:lpstr>
      <vt:lpstr>PTMProphet Results: Sorted by Decreasing Adduct Info Content</vt:lpstr>
      <vt:lpstr>PTMProphet Results: Sorted by Decreasing Adduct Info Content</vt:lpstr>
      <vt:lpstr>PTMProphet Results: Sorted by Decreasing Adduct Info Content</vt:lpstr>
      <vt:lpstr>PTMProphet Results: Sorted by Decreasing MassDiff Info Content</vt:lpstr>
      <vt:lpstr>PTMProphet Results: Sorted by Decreasing MassDiff Info Content</vt:lpstr>
      <vt:lpstr>PTMProphet Results: Sorted by Decreasing MassDiff Info Content</vt:lpstr>
      <vt:lpstr>Filtering for Specific Adducts or MassDiffs</vt:lpstr>
      <vt:lpstr>Agenda</vt:lpstr>
      <vt:lpstr>What Are Entrapment Sequences?</vt:lpstr>
      <vt:lpstr>What Constitutes an Entrapment Database?</vt:lpstr>
      <vt:lpstr>What Entrapment Database Searching Tells You About Your Analysis</vt:lpstr>
      <vt:lpstr>Entrapment Database Searching in TPP</vt:lpstr>
      <vt:lpstr>Building Your Entrapment Database in TPP</vt:lpstr>
      <vt:lpstr>Using Entrapment Databases with PeptideProphet/iProphet</vt:lpstr>
      <vt:lpstr>Questions and Discussion Topics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Sharp</dc:creator>
  <cp:lastModifiedBy>Eric Deutsch</cp:lastModifiedBy>
  <cp:revision>225</cp:revision>
  <cp:lastPrinted>2019-06-26T16:59:18Z</cp:lastPrinted>
  <dcterms:created xsi:type="dcterms:W3CDTF">2019-06-21T20:55:52Z</dcterms:created>
  <dcterms:modified xsi:type="dcterms:W3CDTF">2022-06-06T21:09:46Z</dcterms:modified>
</cp:coreProperties>
</file>